
<file path=[Content_Types].xml><?xml version="1.0" encoding="utf-8"?>
<Types xmlns="http://schemas.openxmlformats.org/package/2006/content-types">
  <Default Extension="xml" ContentType="application/xml"/>
  <Default Extension="gif" ContentType="video/unknown"/>
  <Default Extension="jpeg" ContentType="image/jpeg"/>
  <Default Extension="jpg" ContentType="image/jpeg"/>
  <Default Extension="m4v" ContentType="video/unknown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3.gif" ContentType="image/gif"/>
  <Override PartName="/ppt/media/image71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7" r:id="rId3"/>
    <p:sldId id="276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98" r:id="rId17"/>
    <p:sldId id="303" r:id="rId18"/>
    <p:sldId id="305" r:id="rId19"/>
    <p:sldId id="271" r:id="rId20"/>
    <p:sldId id="273" r:id="rId21"/>
    <p:sldId id="274" r:id="rId22"/>
    <p:sldId id="275" r:id="rId23"/>
    <p:sldId id="277" r:id="rId24"/>
    <p:sldId id="281" r:id="rId25"/>
    <p:sldId id="288" r:id="rId26"/>
    <p:sldId id="289" r:id="rId27"/>
    <p:sldId id="290" r:id="rId28"/>
    <p:sldId id="291" r:id="rId29"/>
    <p:sldId id="282" r:id="rId30"/>
    <p:sldId id="283" r:id="rId31"/>
    <p:sldId id="299" r:id="rId32"/>
    <p:sldId id="300" r:id="rId33"/>
    <p:sldId id="297" r:id="rId34"/>
    <p:sldId id="327" r:id="rId35"/>
    <p:sldId id="278" r:id="rId36"/>
    <p:sldId id="279" r:id="rId37"/>
    <p:sldId id="280" r:id="rId38"/>
    <p:sldId id="292" r:id="rId39"/>
    <p:sldId id="293" r:id="rId40"/>
    <p:sldId id="294" r:id="rId41"/>
    <p:sldId id="295" r:id="rId42"/>
    <p:sldId id="296" r:id="rId43"/>
    <p:sldId id="301" r:id="rId44"/>
    <p:sldId id="306" r:id="rId45"/>
    <p:sldId id="302" r:id="rId46"/>
    <p:sldId id="304" r:id="rId47"/>
    <p:sldId id="344" r:id="rId48"/>
    <p:sldId id="308" r:id="rId49"/>
    <p:sldId id="310" r:id="rId50"/>
    <p:sldId id="307" r:id="rId51"/>
    <p:sldId id="309" r:id="rId52"/>
    <p:sldId id="343" r:id="rId53"/>
    <p:sldId id="325" r:id="rId54"/>
    <p:sldId id="345" r:id="rId55"/>
    <p:sldId id="311" r:id="rId56"/>
    <p:sldId id="312" r:id="rId57"/>
    <p:sldId id="313" r:id="rId58"/>
    <p:sldId id="314" r:id="rId59"/>
    <p:sldId id="315" r:id="rId60"/>
    <p:sldId id="318" r:id="rId61"/>
    <p:sldId id="346" r:id="rId62"/>
    <p:sldId id="319" r:id="rId63"/>
    <p:sldId id="317" r:id="rId64"/>
    <p:sldId id="320" r:id="rId65"/>
    <p:sldId id="347" r:id="rId66"/>
    <p:sldId id="322" r:id="rId67"/>
    <p:sldId id="323" r:id="rId68"/>
    <p:sldId id="342" r:id="rId69"/>
    <p:sldId id="348" r:id="rId70"/>
    <p:sldId id="316" r:id="rId71"/>
    <p:sldId id="321" r:id="rId72"/>
    <p:sldId id="324" r:id="rId73"/>
    <p:sldId id="326" r:id="rId74"/>
    <p:sldId id="328" r:id="rId75"/>
    <p:sldId id="330" r:id="rId76"/>
    <p:sldId id="331" r:id="rId77"/>
    <p:sldId id="332" r:id="rId78"/>
    <p:sldId id="334" r:id="rId79"/>
    <p:sldId id="333" r:id="rId80"/>
    <p:sldId id="340" r:id="rId81"/>
    <p:sldId id="335" r:id="rId82"/>
    <p:sldId id="336" r:id="rId83"/>
    <p:sldId id="339" r:id="rId84"/>
    <p:sldId id="349" r:id="rId85"/>
    <p:sldId id="337" r:id="rId86"/>
    <p:sldId id="338" r:id="rId87"/>
    <p:sldId id="341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7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90" d="100"/>
          <a:sy n="90" d="100"/>
        </p:scale>
        <p:origin x="-520" y="-80"/>
      </p:cViewPr>
      <p:guideLst>
        <p:guide orient="horz" pos="2843"/>
        <p:guide pos="4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18685-D58A-6047-9FCE-A08370978A21}" type="datetimeFigureOut">
              <a:rPr lang="en-US" smtClean="0"/>
              <a:t>4/1/16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D9454-FD40-5849-9F84-08D98EAC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09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9DBFA-DA1F-EA44-B238-763B2C695712}" type="datetimeFigureOut">
              <a:rPr lang="en-US" smtClean="0"/>
              <a:t>4/1/16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11FF6-DC11-A441-838F-1F8BBB5AC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498932"/>
            <a:ext cx="7772400" cy="68173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335529"/>
            <a:ext cx="6400800" cy="81277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56A2-31CF-B04A-A52F-DB043A72121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18" y="355599"/>
            <a:ext cx="5376430" cy="26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7663" indent="-347663">
              <a:buFont typeface="Arial"/>
              <a:buChar char="•"/>
              <a:defRPr/>
            </a:lvl1pPr>
            <a:lvl4pPr>
              <a:defRPr baseline="0"/>
            </a:lvl4pPr>
          </a:lstStyle>
          <a:p>
            <a:pPr lvl="0"/>
            <a:r>
              <a:rPr lang="en-US" smtClean="0"/>
              <a:t>Bullet 1</a:t>
            </a:r>
            <a:endParaRPr lang="en-US" dirty="0" smtClean="0"/>
          </a:p>
          <a:p>
            <a:pPr lvl="1"/>
            <a:r>
              <a:rPr lang="en-US" dirty="0" smtClean="0"/>
              <a:t>Sub 1</a:t>
            </a:r>
          </a:p>
          <a:p>
            <a:pPr lvl="2"/>
            <a:r>
              <a:rPr lang="en-US" dirty="0" smtClean="0"/>
              <a:t>Sub 2</a:t>
            </a:r>
          </a:p>
          <a:p>
            <a:pPr lvl="3"/>
            <a:r>
              <a:rPr lang="en-US" dirty="0" smtClean="0"/>
              <a:t>Sub 3</a:t>
            </a:r>
          </a:p>
          <a:p>
            <a:pPr lvl="4"/>
            <a:r>
              <a:rPr lang="en-US" dirty="0" smtClean="0"/>
              <a:t>Sub4</a:t>
            </a:r>
          </a:p>
          <a:p>
            <a:pPr lvl="0"/>
            <a:r>
              <a:rPr lang="en-US" dirty="0" smtClean="0"/>
              <a:t>Bullet 2</a:t>
            </a:r>
          </a:p>
          <a:p>
            <a:pPr lvl="1"/>
            <a:r>
              <a:rPr lang="en-US" dirty="0" smtClean="0"/>
              <a:t>Sub 1</a:t>
            </a:r>
          </a:p>
          <a:p>
            <a:pPr lvl="2"/>
            <a:r>
              <a:rPr lang="en-US" dirty="0" smtClean="0"/>
              <a:t>Sub 2</a:t>
            </a:r>
          </a:p>
          <a:p>
            <a:pPr lvl="3"/>
            <a:r>
              <a:rPr lang="en-US" dirty="0" smtClean="0"/>
              <a:t>Sub 3</a:t>
            </a:r>
          </a:p>
          <a:p>
            <a:pPr lvl="4"/>
            <a:r>
              <a:rPr lang="en-US" dirty="0" smtClean="0"/>
              <a:t>Sub4</a:t>
            </a:r>
          </a:p>
          <a:p>
            <a:pPr lvl="5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NCC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56A2-31CF-B04A-A52F-DB043A72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5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2788" y="3716867"/>
            <a:ext cx="7772400" cy="690033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NCC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56A2-31CF-B04A-A52F-DB043A721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12788" y="4406900"/>
            <a:ext cx="6355505" cy="0"/>
          </a:xfrm>
          <a:prstGeom prst="line">
            <a:avLst/>
          </a:prstGeom>
          <a:ln w="28575" cmpd="sng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5139267" y="209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6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NCC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56A2-31CF-B04A-A52F-DB043A72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6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Table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Table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NCC Group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56A2-31CF-B04A-A52F-DB043A72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NCC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56A2-31CF-B04A-A52F-DB043A721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56A2-31CF-B04A-A52F-DB043A72121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NCC Group</a:t>
            </a:r>
            <a:endParaRPr 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1956A2-31CF-B04A-A52F-DB043A7212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3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31294" y="274638"/>
            <a:ext cx="63555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Your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NCC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FC1956A2-31CF-B04A-A52F-DB043A7212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331295" y="1370530"/>
            <a:ext cx="6355505" cy="0"/>
          </a:xfrm>
          <a:prstGeom prst="line">
            <a:avLst/>
          </a:prstGeom>
          <a:ln w="28575" cmpd="sng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NCC Con logo white no border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1998" r="9178" b="23057"/>
          <a:stretch/>
        </p:blipFill>
        <p:spPr>
          <a:xfrm>
            <a:off x="457200" y="5256687"/>
            <a:ext cx="1626444" cy="533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6351"/>
            <a:ext cx="1874094" cy="9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2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9.png"/><Relationship Id="rId1" Type="http://schemas.microsoft.com/office/2007/relationships/media" Target="../media/media4.m4v"/><Relationship Id="rId2" Type="http://schemas.openxmlformats.org/officeDocument/2006/relationships/video" Target="../media/media4.m4v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45.png"/><Relationship Id="rId1" Type="http://schemas.microsoft.com/office/2007/relationships/media" Target="../media/media5.m4v"/><Relationship Id="rId2" Type="http://schemas.openxmlformats.org/officeDocument/2006/relationships/video" Target="../media/media5.m4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1" Type="http://schemas.microsoft.com/office/2007/relationships/media" Target="../media/media6.m4v"/><Relationship Id="rId2" Type="http://schemas.openxmlformats.org/officeDocument/2006/relationships/video" Target="../media/media6.m4v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1" Type="http://schemas.microsoft.com/office/2007/relationships/media" Target="../media/media7.gif"/><Relationship Id="rId2" Type="http://schemas.openxmlformats.org/officeDocument/2006/relationships/video" Target="../media/media7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Daniel.Crowley@nccgroup.trust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1" Type="http://schemas.microsoft.com/office/2007/relationships/media" Target="../media/media8.gif"/><Relationship Id="rId2" Type="http://schemas.openxmlformats.org/officeDocument/2006/relationships/video" Target="../media/media8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Rapid Covert Physical Entry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Crowley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9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Warded Locks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Key actuates dog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Very simple mechanism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Pieces of metal (wards) obstruct incorrect key movement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Old design</a:t>
            </a:r>
            <a:endParaRPr lang="en-US" sz="1800" dirty="0"/>
          </a:p>
        </p:txBody>
      </p:sp>
      <p:pic>
        <p:nvPicPr>
          <p:cNvPr id="11" name="Content Placeholder 10" descr="20151123_120324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0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Multi-Wheel Combo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Keyless design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2D torus-shaped disks with notches on inside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Toothed shackle / pawl</a:t>
            </a:r>
          </a:p>
        </p:txBody>
      </p:sp>
      <p:pic>
        <p:nvPicPr>
          <p:cNvPr id="6" name="Content Placeholder 5" descr="20151120_140808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t="15901" r="24729" b="38080"/>
          <a:stretch/>
        </p:blipFill>
        <p:spPr>
          <a:xfrm>
            <a:off x="4648200" y="1600201"/>
            <a:ext cx="4038600" cy="2082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28402" r="6310" b="17988"/>
          <a:stretch/>
        </p:blipFill>
        <p:spPr>
          <a:xfrm>
            <a:off x="4648200" y="3939824"/>
            <a:ext cx="4038600" cy="2082800"/>
          </a:xfrm>
          <a:prstGeom prst="rect">
            <a:avLst/>
          </a:prstGeom>
        </p:spPr>
      </p:pic>
      <p:sp>
        <p:nvSpPr>
          <p:cNvPr id="9" name="Donut 8"/>
          <p:cNvSpPr/>
          <p:nvPr/>
        </p:nvSpPr>
        <p:spPr>
          <a:xfrm rot="16200000">
            <a:off x="259990" y="4049889"/>
            <a:ext cx="1653684" cy="1665112"/>
          </a:xfrm>
          <a:custGeom>
            <a:avLst/>
            <a:gdLst>
              <a:gd name="connsiteX0" fmla="*/ 0 w 1653684"/>
              <a:gd name="connsiteY0" fmla="*/ 832556 h 1665111"/>
              <a:gd name="connsiteX1" fmla="*/ 826842 w 1653684"/>
              <a:gd name="connsiteY1" fmla="*/ 0 h 1665111"/>
              <a:gd name="connsiteX2" fmla="*/ 1653684 w 1653684"/>
              <a:gd name="connsiteY2" fmla="*/ 832556 h 1665111"/>
              <a:gd name="connsiteX3" fmla="*/ 826842 w 1653684"/>
              <a:gd name="connsiteY3" fmla="*/ 1665112 h 1665111"/>
              <a:gd name="connsiteX4" fmla="*/ 0 w 1653684"/>
              <a:gd name="connsiteY4" fmla="*/ 832556 h 1665111"/>
              <a:gd name="connsiteX5" fmla="*/ 413421 w 1653684"/>
              <a:gd name="connsiteY5" fmla="*/ 832556 h 1665111"/>
              <a:gd name="connsiteX6" fmla="*/ 826842 w 1653684"/>
              <a:gd name="connsiteY6" fmla="*/ 1251691 h 1665111"/>
              <a:gd name="connsiteX7" fmla="*/ 1240263 w 1653684"/>
              <a:gd name="connsiteY7" fmla="*/ 832556 h 1665111"/>
              <a:gd name="connsiteX8" fmla="*/ 826842 w 1653684"/>
              <a:gd name="connsiteY8" fmla="*/ 413421 h 1665111"/>
              <a:gd name="connsiteX9" fmla="*/ 413421 w 1653684"/>
              <a:gd name="connsiteY9" fmla="*/ 832556 h 1665111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826842 w 1653684"/>
              <a:gd name="connsiteY8" fmla="*/ 413421 h 1665112"/>
              <a:gd name="connsiteX9" fmla="*/ 527548 w 1653684"/>
              <a:gd name="connsiteY9" fmla="*/ 508001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527548 w 1653684"/>
              <a:gd name="connsiteY9" fmla="*/ 508001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612215 w 1653684"/>
              <a:gd name="connsiteY9" fmla="*/ 465667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583992 w 1653684"/>
              <a:gd name="connsiteY9" fmla="*/ 423333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809770 w 1653684"/>
              <a:gd name="connsiteY9" fmla="*/ 366889 h 1665112"/>
              <a:gd name="connsiteX10" fmla="*/ 583992 w 1653684"/>
              <a:gd name="connsiteY10" fmla="*/ 423333 h 1665112"/>
              <a:gd name="connsiteX11" fmla="*/ 413421 w 1653684"/>
              <a:gd name="connsiteY11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583992 w 1653684"/>
              <a:gd name="connsiteY10" fmla="*/ 423333 h 1665112"/>
              <a:gd name="connsiteX11" fmla="*/ 413421 w 1653684"/>
              <a:gd name="connsiteY11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753326 w 1653684"/>
              <a:gd name="connsiteY10" fmla="*/ 310444 h 1665112"/>
              <a:gd name="connsiteX11" fmla="*/ 583992 w 1653684"/>
              <a:gd name="connsiteY11" fmla="*/ 423333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23333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40436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40436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54548 w 1653684"/>
              <a:gd name="connsiteY11" fmla="*/ 493889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12215 w 1653684"/>
              <a:gd name="connsiteY11" fmla="*/ 465667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12215 w 1653684"/>
              <a:gd name="connsiteY11" fmla="*/ 437444 h 1665112"/>
              <a:gd name="connsiteX12" fmla="*/ 413421 w 1653684"/>
              <a:gd name="connsiteY12" fmla="*/ 832556 h 166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3684" h="1665112">
                <a:moveTo>
                  <a:pt x="0" y="832556"/>
                </a:moveTo>
                <a:cubicBezTo>
                  <a:pt x="0" y="372748"/>
                  <a:pt x="370190" y="0"/>
                  <a:pt x="826842" y="0"/>
                </a:cubicBezTo>
                <a:cubicBezTo>
                  <a:pt x="1283494" y="0"/>
                  <a:pt x="1653684" y="372748"/>
                  <a:pt x="1653684" y="832556"/>
                </a:cubicBezTo>
                <a:cubicBezTo>
                  <a:pt x="1653684" y="1292364"/>
                  <a:pt x="1283494" y="1665112"/>
                  <a:pt x="826842" y="1665112"/>
                </a:cubicBezTo>
                <a:cubicBezTo>
                  <a:pt x="370190" y="1665112"/>
                  <a:pt x="0" y="1292364"/>
                  <a:pt x="0" y="832556"/>
                </a:cubicBezTo>
                <a:close/>
                <a:moveTo>
                  <a:pt x="413421" y="832556"/>
                </a:moveTo>
                <a:cubicBezTo>
                  <a:pt x="449192" y="968264"/>
                  <a:pt x="598516" y="1251691"/>
                  <a:pt x="826842" y="1251691"/>
                </a:cubicBezTo>
                <a:cubicBezTo>
                  <a:pt x="1055168" y="1251691"/>
                  <a:pt x="1240263" y="1064038"/>
                  <a:pt x="1240263" y="832556"/>
                </a:cubicBezTo>
                <a:cubicBezTo>
                  <a:pt x="1240263" y="601074"/>
                  <a:pt x="1091443" y="542774"/>
                  <a:pt x="1052620" y="441644"/>
                </a:cubicBezTo>
                <a:cubicBezTo>
                  <a:pt x="1013797" y="340514"/>
                  <a:pt x="1050153" y="245293"/>
                  <a:pt x="1007326" y="225778"/>
                </a:cubicBezTo>
                <a:cubicBezTo>
                  <a:pt x="964499" y="206263"/>
                  <a:pt x="725104" y="192852"/>
                  <a:pt x="654548" y="225778"/>
                </a:cubicBezTo>
                <a:cubicBezTo>
                  <a:pt x="583992" y="258704"/>
                  <a:pt x="668866" y="350425"/>
                  <a:pt x="612215" y="437444"/>
                </a:cubicBezTo>
                <a:cubicBezTo>
                  <a:pt x="543312" y="507300"/>
                  <a:pt x="377650" y="696848"/>
                  <a:pt x="413421" y="832556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8"/>
          <p:cNvSpPr/>
          <p:nvPr/>
        </p:nvSpPr>
        <p:spPr>
          <a:xfrm rot="10800000">
            <a:off x="1086832" y="4049889"/>
            <a:ext cx="1653684" cy="1665112"/>
          </a:xfrm>
          <a:custGeom>
            <a:avLst/>
            <a:gdLst>
              <a:gd name="connsiteX0" fmla="*/ 0 w 1653684"/>
              <a:gd name="connsiteY0" fmla="*/ 832556 h 1665111"/>
              <a:gd name="connsiteX1" fmla="*/ 826842 w 1653684"/>
              <a:gd name="connsiteY1" fmla="*/ 0 h 1665111"/>
              <a:gd name="connsiteX2" fmla="*/ 1653684 w 1653684"/>
              <a:gd name="connsiteY2" fmla="*/ 832556 h 1665111"/>
              <a:gd name="connsiteX3" fmla="*/ 826842 w 1653684"/>
              <a:gd name="connsiteY3" fmla="*/ 1665112 h 1665111"/>
              <a:gd name="connsiteX4" fmla="*/ 0 w 1653684"/>
              <a:gd name="connsiteY4" fmla="*/ 832556 h 1665111"/>
              <a:gd name="connsiteX5" fmla="*/ 413421 w 1653684"/>
              <a:gd name="connsiteY5" fmla="*/ 832556 h 1665111"/>
              <a:gd name="connsiteX6" fmla="*/ 826842 w 1653684"/>
              <a:gd name="connsiteY6" fmla="*/ 1251691 h 1665111"/>
              <a:gd name="connsiteX7" fmla="*/ 1240263 w 1653684"/>
              <a:gd name="connsiteY7" fmla="*/ 832556 h 1665111"/>
              <a:gd name="connsiteX8" fmla="*/ 826842 w 1653684"/>
              <a:gd name="connsiteY8" fmla="*/ 413421 h 1665111"/>
              <a:gd name="connsiteX9" fmla="*/ 413421 w 1653684"/>
              <a:gd name="connsiteY9" fmla="*/ 832556 h 1665111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826842 w 1653684"/>
              <a:gd name="connsiteY8" fmla="*/ 413421 h 1665112"/>
              <a:gd name="connsiteX9" fmla="*/ 527548 w 1653684"/>
              <a:gd name="connsiteY9" fmla="*/ 508001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527548 w 1653684"/>
              <a:gd name="connsiteY9" fmla="*/ 508001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612215 w 1653684"/>
              <a:gd name="connsiteY9" fmla="*/ 465667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583992 w 1653684"/>
              <a:gd name="connsiteY9" fmla="*/ 423333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809770 w 1653684"/>
              <a:gd name="connsiteY9" fmla="*/ 366889 h 1665112"/>
              <a:gd name="connsiteX10" fmla="*/ 583992 w 1653684"/>
              <a:gd name="connsiteY10" fmla="*/ 423333 h 1665112"/>
              <a:gd name="connsiteX11" fmla="*/ 413421 w 1653684"/>
              <a:gd name="connsiteY11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583992 w 1653684"/>
              <a:gd name="connsiteY10" fmla="*/ 423333 h 1665112"/>
              <a:gd name="connsiteX11" fmla="*/ 413421 w 1653684"/>
              <a:gd name="connsiteY11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753326 w 1653684"/>
              <a:gd name="connsiteY10" fmla="*/ 310444 h 1665112"/>
              <a:gd name="connsiteX11" fmla="*/ 583992 w 1653684"/>
              <a:gd name="connsiteY11" fmla="*/ 423333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23333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40436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40436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54548 w 1653684"/>
              <a:gd name="connsiteY11" fmla="*/ 493889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12215 w 1653684"/>
              <a:gd name="connsiteY11" fmla="*/ 465667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12215 w 1653684"/>
              <a:gd name="connsiteY11" fmla="*/ 437444 h 1665112"/>
              <a:gd name="connsiteX12" fmla="*/ 413421 w 1653684"/>
              <a:gd name="connsiteY12" fmla="*/ 832556 h 166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3684" h="1665112">
                <a:moveTo>
                  <a:pt x="0" y="832556"/>
                </a:moveTo>
                <a:cubicBezTo>
                  <a:pt x="0" y="372748"/>
                  <a:pt x="370190" y="0"/>
                  <a:pt x="826842" y="0"/>
                </a:cubicBezTo>
                <a:cubicBezTo>
                  <a:pt x="1283494" y="0"/>
                  <a:pt x="1653684" y="372748"/>
                  <a:pt x="1653684" y="832556"/>
                </a:cubicBezTo>
                <a:cubicBezTo>
                  <a:pt x="1653684" y="1292364"/>
                  <a:pt x="1283494" y="1665112"/>
                  <a:pt x="826842" y="1665112"/>
                </a:cubicBezTo>
                <a:cubicBezTo>
                  <a:pt x="370190" y="1665112"/>
                  <a:pt x="0" y="1292364"/>
                  <a:pt x="0" y="832556"/>
                </a:cubicBezTo>
                <a:close/>
                <a:moveTo>
                  <a:pt x="413421" y="832556"/>
                </a:moveTo>
                <a:cubicBezTo>
                  <a:pt x="449192" y="968264"/>
                  <a:pt x="598516" y="1251691"/>
                  <a:pt x="826842" y="1251691"/>
                </a:cubicBezTo>
                <a:cubicBezTo>
                  <a:pt x="1055168" y="1251691"/>
                  <a:pt x="1240263" y="1064038"/>
                  <a:pt x="1240263" y="832556"/>
                </a:cubicBezTo>
                <a:cubicBezTo>
                  <a:pt x="1240263" y="601074"/>
                  <a:pt x="1091443" y="542774"/>
                  <a:pt x="1052620" y="441644"/>
                </a:cubicBezTo>
                <a:cubicBezTo>
                  <a:pt x="1013797" y="340514"/>
                  <a:pt x="1050153" y="245293"/>
                  <a:pt x="1007326" y="225778"/>
                </a:cubicBezTo>
                <a:cubicBezTo>
                  <a:pt x="964499" y="206263"/>
                  <a:pt x="725104" y="192852"/>
                  <a:pt x="654548" y="225778"/>
                </a:cubicBezTo>
                <a:cubicBezTo>
                  <a:pt x="583992" y="258704"/>
                  <a:pt x="668866" y="350425"/>
                  <a:pt x="612215" y="437444"/>
                </a:cubicBezTo>
                <a:cubicBezTo>
                  <a:pt x="543312" y="507300"/>
                  <a:pt x="377650" y="696848"/>
                  <a:pt x="413421" y="832556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8"/>
          <p:cNvSpPr/>
          <p:nvPr/>
        </p:nvSpPr>
        <p:spPr>
          <a:xfrm rot="5400000">
            <a:off x="1913674" y="4049889"/>
            <a:ext cx="1653684" cy="1665112"/>
          </a:xfrm>
          <a:custGeom>
            <a:avLst/>
            <a:gdLst>
              <a:gd name="connsiteX0" fmla="*/ 0 w 1653684"/>
              <a:gd name="connsiteY0" fmla="*/ 832556 h 1665111"/>
              <a:gd name="connsiteX1" fmla="*/ 826842 w 1653684"/>
              <a:gd name="connsiteY1" fmla="*/ 0 h 1665111"/>
              <a:gd name="connsiteX2" fmla="*/ 1653684 w 1653684"/>
              <a:gd name="connsiteY2" fmla="*/ 832556 h 1665111"/>
              <a:gd name="connsiteX3" fmla="*/ 826842 w 1653684"/>
              <a:gd name="connsiteY3" fmla="*/ 1665112 h 1665111"/>
              <a:gd name="connsiteX4" fmla="*/ 0 w 1653684"/>
              <a:gd name="connsiteY4" fmla="*/ 832556 h 1665111"/>
              <a:gd name="connsiteX5" fmla="*/ 413421 w 1653684"/>
              <a:gd name="connsiteY5" fmla="*/ 832556 h 1665111"/>
              <a:gd name="connsiteX6" fmla="*/ 826842 w 1653684"/>
              <a:gd name="connsiteY6" fmla="*/ 1251691 h 1665111"/>
              <a:gd name="connsiteX7" fmla="*/ 1240263 w 1653684"/>
              <a:gd name="connsiteY7" fmla="*/ 832556 h 1665111"/>
              <a:gd name="connsiteX8" fmla="*/ 826842 w 1653684"/>
              <a:gd name="connsiteY8" fmla="*/ 413421 h 1665111"/>
              <a:gd name="connsiteX9" fmla="*/ 413421 w 1653684"/>
              <a:gd name="connsiteY9" fmla="*/ 832556 h 1665111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826842 w 1653684"/>
              <a:gd name="connsiteY8" fmla="*/ 413421 h 1665112"/>
              <a:gd name="connsiteX9" fmla="*/ 527548 w 1653684"/>
              <a:gd name="connsiteY9" fmla="*/ 508001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527548 w 1653684"/>
              <a:gd name="connsiteY9" fmla="*/ 508001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612215 w 1653684"/>
              <a:gd name="connsiteY9" fmla="*/ 465667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583992 w 1653684"/>
              <a:gd name="connsiteY9" fmla="*/ 423333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809770 w 1653684"/>
              <a:gd name="connsiteY9" fmla="*/ 366889 h 1665112"/>
              <a:gd name="connsiteX10" fmla="*/ 583992 w 1653684"/>
              <a:gd name="connsiteY10" fmla="*/ 423333 h 1665112"/>
              <a:gd name="connsiteX11" fmla="*/ 413421 w 1653684"/>
              <a:gd name="connsiteY11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583992 w 1653684"/>
              <a:gd name="connsiteY10" fmla="*/ 423333 h 1665112"/>
              <a:gd name="connsiteX11" fmla="*/ 413421 w 1653684"/>
              <a:gd name="connsiteY11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753326 w 1653684"/>
              <a:gd name="connsiteY10" fmla="*/ 310444 h 1665112"/>
              <a:gd name="connsiteX11" fmla="*/ 583992 w 1653684"/>
              <a:gd name="connsiteY11" fmla="*/ 423333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23333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40436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40436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54548 w 1653684"/>
              <a:gd name="connsiteY11" fmla="*/ 493889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12215 w 1653684"/>
              <a:gd name="connsiteY11" fmla="*/ 465667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12215 w 1653684"/>
              <a:gd name="connsiteY11" fmla="*/ 437444 h 1665112"/>
              <a:gd name="connsiteX12" fmla="*/ 413421 w 1653684"/>
              <a:gd name="connsiteY12" fmla="*/ 832556 h 166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3684" h="1665112">
                <a:moveTo>
                  <a:pt x="0" y="832556"/>
                </a:moveTo>
                <a:cubicBezTo>
                  <a:pt x="0" y="372748"/>
                  <a:pt x="370190" y="0"/>
                  <a:pt x="826842" y="0"/>
                </a:cubicBezTo>
                <a:cubicBezTo>
                  <a:pt x="1283494" y="0"/>
                  <a:pt x="1653684" y="372748"/>
                  <a:pt x="1653684" y="832556"/>
                </a:cubicBezTo>
                <a:cubicBezTo>
                  <a:pt x="1653684" y="1292364"/>
                  <a:pt x="1283494" y="1665112"/>
                  <a:pt x="826842" y="1665112"/>
                </a:cubicBezTo>
                <a:cubicBezTo>
                  <a:pt x="370190" y="1665112"/>
                  <a:pt x="0" y="1292364"/>
                  <a:pt x="0" y="832556"/>
                </a:cubicBezTo>
                <a:close/>
                <a:moveTo>
                  <a:pt x="413421" y="832556"/>
                </a:moveTo>
                <a:cubicBezTo>
                  <a:pt x="449192" y="968264"/>
                  <a:pt x="598516" y="1251691"/>
                  <a:pt x="826842" y="1251691"/>
                </a:cubicBezTo>
                <a:cubicBezTo>
                  <a:pt x="1055168" y="1251691"/>
                  <a:pt x="1240263" y="1064038"/>
                  <a:pt x="1240263" y="832556"/>
                </a:cubicBezTo>
                <a:cubicBezTo>
                  <a:pt x="1240263" y="601074"/>
                  <a:pt x="1091443" y="542774"/>
                  <a:pt x="1052620" y="441644"/>
                </a:cubicBezTo>
                <a:cubicBezTo>
                  <a:pt x="1013797" y="340514"/>
                  <a:pt x="1050153" y="245293"/>
                  <a:pt x="1007326" y="225778"/>
                </a:cubicBezTo>
                <a:cubicBezTo>
                  <a:pt x="964499" y="206263"/>
                  <a:pt x="725104" y="192852"/>
                  <a:pt x="654548" y="225778"/>
                </a:cubicBezTo>
                <a:cubicBezTo>
                  <a:pt x="583992" y="258704"/>
                  <a:pt x="668866" y="350425"/>
                  <a:pt x="612215" y="437444"/>
                </a:cubicBezTo>
                <a:cubicBezTo>
                  <a:pt x="543312" y="507300"/>
                  <a:pt x="377650" y="696848"/>
                  <a:pt x="413421" y="832556"/>
                </a:cubicBezTo>
                <a:close/>
              </a:path>
            </a:pathLst>
          </a:custGeom>
          <a:solidFill>
            <a:srgbClr val="3366FF">
              <a:alpha val="7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8"/>
          <p:cNvSpPr/>
          <p:nvPr/>
        </p:nvSpPr>
        <p:spPr>
          <a:xfrm rot="10800000">
            <a:off x="2740516" y="4049889"/>
            <a:ext cx="1653684" cy="1665112"/>
          </a:xfrm>
          <a:custGeom>
            <a:avLst/>
            <a:gdLst>
              <a:gd name="connsiteX0" fmla="*/ 0 w 1653684"/>
              <a:gd name="connsiteY0" fmla="*/ 832556 h 1665111"/>
              <a:gd name="connsiteX1" fmla="*/ 826842 w 1653684"/>
              <a:gd name="connsiteY1" fmla="*/ 0 h 1665111"/>
              <a:gd name="connsiteX2" fmla="*/ 1653684 w 1653684"/>
              <a:gd name="connsiteY2" fmla="*/ 832556 h 1665111"/>
              <a:gd name="connsiteX3" fmla="*/ 826842 w 1653684"/>
              <a:gd name="connsiteY3" fmla="*/ 1665112 h 1665111"/>
              <a:gd name="connsiteX4" fmla="*/ 0 w 1653684"/>
              <a:gd name="connsiteY4" fmla="*/ 832556 h 1665111"/>
              <a:gd name="connsiteX5" fmla="*/ 413421 w 1653684"/>
              <a:gd name="connsiteY5" fmla="*/ 832556 h 1665111"/>
              <a:gd name="connsiteX6" fmla="*/ 826842 w 1653684"/>
              <a:gd name="connsiteY6" fmla="*/ 1251691 h 1665111"/>
              <a:gd name="connsiteX7" fmla="*/ 1240263 w 1653684"/>
              <a:gd name="connsiteY7" fmla="*/ 832556 h 1665111"/>
              <a:gd name="connsiteX8" fmla="*/ 826842 w 1653684"/>
              <a:gd name="connsiteY8" fmla="*/ 413421 h 1665111"/>
              <a:gd name="connsiteX9" fmla="*/ 413421 w 1653684"/>
              <a:gd name="connsiteY9" fmla="*/ 832556 h 1665111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826842 w 1653684"/>
              <a:gd name="connsiteY8" fmla="*/ 413421 h 1665112"/>
              <a:gd name="connsiteX9" fmla="*/ 527548 w 1653684"/>
              <a:gd name="connsiteY9" fmla="*/ 508001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527548 w 1653684"/>
              <a:gd name="connsiteY9" fmla="*/ 508001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612215 w 1653684"/>
              <a:gd name="connsiteY9" fmla="*/ 465667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583992 w 1653684"/>
              <a:gd name="connsiteY9" fmla="*/ 423333 h 1665112"/>
              <a:gd name="connsiteX10" fmla="*/ 413421 w 1653684"/>
              <a:gd name="connsiteY10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809770 w 1653684"/>
              <a:gd name="connsiteY9" fmla="*/ 366889 h 1665112"/>
              <a:gd name="connsiteX10" fmla="*/ 583992 w 1653684"/>
              <a:gd name="connsiteY10" fmla="*/ 423333 h 1665112"/>
              <a:gd name="connsiteX11" fmla="*/ 413421 w 1653684"/>
              <a:gd name="connsiteY11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583992 w 1653684"/>
              <a:gd name="connsiteY10" fmla="*/ 423333 h 1665112"/>
              <a:gd name="connsiteX11" fmla="*/ 413421 w 1653684"/>
              <a:gd name="connsiteY11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753326 w 1653684"/>
              <a:gd name="connsiteY10" fmla="*/ 310444 h 1665112"/>
              <a:gd name="connsiteX11" fmla="*/ 583992 w 1653684"/>
              <a:gd name="connsiteY11" fmla="*/ 423333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23333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10287 w 1653684"/>
              <a:gd name="connsiteY8" fmla="*/ 427533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40436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40436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583992 w 1653684"/>
              <a:gd name="connsiteY11" fmla="*/ 437444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54548 w 1653684"/>
              <a:gd name="connsiteY11" fmla="*/ 493889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12215 w 1653684"/>
              <a:gd name="connsiteY11" fmla="*/ 465667 h 1665112"/>
              <a:gd name="connsiteX12" fmla="*/ 413421 w 1653684"/>
              <a:gd name="connsiteY12" fmla="*/ 832556 h 1665112"/>
              <a:gd name="connsiteX0" fmla="*/ 0 w 1653684"/>
              <a:gd name="connsiteY0" fmla="*/ 832556 h 1665112"/>
              <a:gd name="connsiteX1" fmla="*/ 826842 w 1653684"/>
              <a:gd name="connsiteY1" fmla="*/ 0 h 1665112"/>
              <a:gd name="connsiteX2" fmla="*/ 1653684 w 1653684"/>
              <a:gd name="connsiteY2" fmla="*/ 832556 h 1665112"/>
              <a:gd name="connsiteX3" fmla="*/ 826842 w 1653684"/>
              <a:gd name="connsiteY3" fmla="*/ 1665112 h 1665112"/>
              <a:gd name="connsiteX4" fmla="*/ 0 w 1653684"/>
              <a:gd name="connsiteY4" fmla="*/ 832556 h 1665112"/>
              <a:gd name="connsiteX5" fmla="*/ 413421 w 1653684"/>
              <a:gd name="connsiteY5" fmla="*/ 832556 h 1665112"/>
              <a:gd name="connsiteX6" fmla="*/ 826842 w 1653684"/>
              <a:gd name="connsiteY6" fmla="*/ 1251691 h 1665112"/>
              <a:gd name="connsiteX7" fmla="*/ 1240263 w 1653684"/>
              <a:gd name="connsiteY7" fmla="*/ 832556 h 1665112"/>
              <a:gd name="connsiteX8" fmla="*/ 1052620 w 1653684"/>
              <a:gd name="connsiteY8" fmla="*/ 441644 h 1665112"/>
              <a:gd name="connsiteX9" fmla="*/ 1007326 w 1653684"/>
              <a:gd name="connsiteY9" fmla="*/ 225778 h 1665112"/>
              <a:gd name="connsiteX10" fmla="*/ 654548 w 1653684"/>
              <a:gd name="connsiteY10" fmla="*/ 225778 h 1665112"/>
              <a:gd name="connsiteX11" fmla="*/ 612215 w 1653684"/>
              <a:gd name="connsiteY11" fmla="*/ 437444 h 1665112"/>
              <a:gd name="connsiteX12" fmla="*/ 413421 w 1653684"/>
              <a:gd name="connsiteY12" fmla="*/ 832556 h 166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3684" h="1665112">
                <a:moveTo>
                  <a:pt x="0" y="832556"/>
                </a:moveTo>
                <a:cubicBezTo>
                  <a:pt x="0" y="372748"/>
                  <a:pt x="370190" y="0"/>
                  <a:pt x="826842" y="0"/>
                </a:cubicBezTo>
                <a:cubicBezTo>
                  <a:pt x="1283494" y="0"/>
                  <a:pt x="1653684" y="372748"/>
                  <a:pt x="1653684" y="832556"/>
                </a:cubicBezTo>
                <a:cubicBezTo>
                  <a:pt x="1653684" y="1292364"/>
                  <a:pt x="1283494" y="1665112"/>
                  <a:pt x="826842" y="1665112"/>
                </a:cubicBezTo>
                <a:cubicBezTo>
                  <a:pt x="370190" y="1665112"/>
                  <a:pt x="0" y="1292364"/>
                  <a:pt x="0" y="832556"/>
                </a:cubicBezTo>
                <a:close/>
                <a:moveTo>
                  <a:pt x="413421" y="832556"/>
                </a:moveTo>
                <a:cubicBezTo>
                  <a:pt x="449192" y="968264"/>
                  <a:pt x="598516" y="1251691"/>
                  <a:pt x="826842" y="1251691"/>
                </a:cubicBezTo>
                <a:cubicBezTo>
                  <a:pt x="1055168" y="1251691"/>
                  <a:pt x="1240263" y="1064038"/>
                  <a:pt x="1240263" y="832556"/>
                </a:cubicBezTo>
                <a:cubicBezTo>
                  <a:pt x="1240263" y="601074"/>
                  <a:pt x="1091443" y="542774"/>
                  <a:pt x="1052620" y="441644"/>
                </a:cubicBezTo>
                <a:cubicBezTo>
                  <a:pt x="1013797" y="340514"/>
                  <a:pt x="1050153" y="245293"/>
                  <a:pt x="1007326" y="225778"/>
                </a:cubicBezTo>
                <a:cubicBezTo>
                  <a:pt x="964499" y="206263"/>
                  <a:pt x="725104" y="192852"/>
                  <a:pt x="654548" y="225778"/>
                </a:cubicBezTo>
                <a:cubicBezTo>
                  <a:pt x="583992" y="258704"/>
                  <a:pt x="668866" y="350425"/>
                  <a:pt x="612215" y="437444"/>
                </a:cubicBezTo>
                <a:cubicBezTo>
                  <a:pt x="543312" y="507300"/>
                  <a:pt x="377650" y="696848"/>
                  <a:pt x="413421" y="83255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1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e 12"/>
          <p:cNvSpPr/>
          <p:nvPr/>
        </p:nvSpPr>
        <p:spPr>
          <a:xfrm rot="1289755">
            <a:off x="4345493" y="1647906"/>
            <a:ext cx="3979586" cy="3917243"/>
          </a:xfrm>
          <a:custGeom>
            <a:avLst/>
            <a:gdLst>
              <a:gd name="connsiteX0" fmla="*/ 4190999 w 4190999"/>
              <a:gd name="connsiteY0" fmla="*/ 2103526 h 4207052"/>
              <a:gd name="connsiteX1" fmla="*/ 2095499 w 4190999"/>
              <a:gd name="connsiteY1" fmla="*/ 4207052 h 4207052"/>
              <a:gd name="connsiteX2" fmla="*/ -1 w 4190999"/>
              <a:gd name="connsiteY2" fmla="*/ 2103526 h 4207052"/>
              <a:gd name="connsiteX3" fmla="*/ 2095499 w 4190999"/>
              <a:gd name="connsiteY3" fmla="*/ 0 h 4207052"/>
              <a:gd name="connsiteX4" fmla="*/ 2095500 w 4190999"/>
              <a:gd name="connsiteY4" fmla="*/ 2103526 h 4207052"/>
              <a:gd name="connsiteX5" fmla="*/ 4190999 w 4190999"/>
              <a:gd name="connsiteY5" fmla="*/ 2103526 h 4207052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56279 w 4191000"/>
              <a:gd name="connsiteY4" fmla="*/ 1172193 h 4207052"/>
              <a:gd name="connsiteX5" fmla="*/ 4191000 w 4191000"/>
              <a:gd name="connsiteY5" fmla="*/ 2103526 h 4207052"/>
              <a:gd name="connsiteX0" fmla="*/ 4191000 w 4191000"/>
              <a:gd name="connsiteY0" fmla="*/ 2168950 h 4272476"/>
              <a:gd name="connsiteX1" fmla="*/ 2095500 w 4191000"/>
              <a:gd name="connsiteY1" fmla="*/ 4272476 h 4272476"/>
              <a:gd name="connsiteX2" fmla="*/ 0 w 4191000"/>
              <a:gd name="connsiteY2" fmla="*/ 2168950 h 4272476"/>
              <a:gd name="connsiteX3" fmla="*/ 2095500 w 4191000"/>
              <a:gd name="connsiteY3" fmla="*/ 65424 h 4272476"/>
              <a:gd name="connsiteX4" fmla="*/ 2432757 w 4191000"/>
              <a:gd name="connsiteY4" fmla="*/ 596002 h 4272476"/>
              <a:gd name="connsiteX5" fmla="*/ 2956279 w 4191000"/>
              <a:gd name="connsiteY5" fmla="*/ 1237617 h 4272476"/>
              <a:gd name="connsiteX6" fmla="*/ 4191000 w 4191000"/>
              <a:gd name="connsiteY6" fmla="*/ 2168950 h 4272476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40757 w 4191000"/>
              <a:gd name="connsiteY4" fmla="*/ 488244 h 4207052"/>
              <a:gd name="connsiteX5" fmla="*/ 2956279 w 4191000"/>
              <a:gd name="connsiteY5" fmla="*/ 1172193 h 4207052"/>
              <a:gd name="connsiteX6" fmla="*/ 4191000 w 4191000"/>
              <a:gd name="connsiteY6" fmla="*/ 2103526 h 4207052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40757 w 4191000"/>
              <a:gd name="connsiteY4" fmla="*/ 488244 h 4207052"/>
              <a:gd name="connsiteX5" fmla="*/ 2956279 w 4191000"/>
              <a:gd name="connsiteY5" fmla="*/ 1172193 h 4207052"/>
              <a:gd name="connsiteX6" fmla="*/ 4191000 w 4191000"/>
              <a:gd name="connsiteY6" fmla="*/ 2103526 h 4207052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40757 w 4191000"/>
              <a:gd name="connsiteY4" fmla="*/ 488244 h 4207052"/>
              <a:gd name="connsiteX5" fmla="*/ 2956279 w 4191000"/>
              <a:gd name="connsiteY5" fmla="*/ 1172193 h 4207052"/>
              <a:gd name="connsiteX6" fmla="*/ 4191000 w 4191000"/>
              <a:gd name="connsiteY6" fmla="*/ 2103526 h 4207052"/>
              <a:gd name="connsiteX0" fmla="*/ 4191000 w 4250970"/>
              <a:gd name="connsiteY0" fmla="*/ 2103526 h 4207052"/>
              <a:gd name="connsiteX1" fmla="*/ 2095500 w 4250970"/>
              <a:gd name="connsiteY1" fmla="*/ 4207052 h 4207052"/>
              <a:gd name="connsiteX2" fmla="*/ 0 w 4250970"/>
              <a:gd name="connsiteY2" fmla="*/ 2103526 h 4207052"/>
              <a:gd name="connsiteX3" fmla="*/ 2095500 w 4250970"/>
              <a:gd name="connsiteY3" fmla="*/ 0 h 4207052"/>
              <a:gd name="connsiteX4" fmla="*/ 2940757 w 4250970"/>
              <a:gd name="connsiteY4" fmla="*/ 488244 h 4207052"/>
              <a:gd name="connsiteX5" fmla="*/ 2956279 w 4250970"/>
              <a:gd name="connsiteY5" fmla="*/ 1172193 h 4207052"/>
              <a:gd name="connsiteX6" fmla="*/ 3618090 w 4250970"/>
              <a:gd name="connsiteY6" fmla="*/ 1758244 h 4207052"/>
              <a:gd name="connsiteX7" fmla="*/ 4191000 w 4250970"/>
              <a:gd name="connsiteY7" fmla="*/ 2103526 h 4207052"/>
              <a:gd name="connsiteX0" fmla="*/ 4191000 w 4279381"/>
              <a:gd name="connsiteY0" fmla="*/ 2103526 h 4207052"/>
              <a:gd name="connsiteX1" fmla="*/ 2095500 w 4279381"/>
              <a:gd name="connsiteY1" fmla="*/ 4207052 h 4207052"/>
              <a:gd name="connsiteX2" fmla="*/ 0 w 4279381"/>
              <a:gd name="connsiteY2" fmla="*/ 2103526 h 4207052"/>
              <a:gd name="connsiteX3" fmla="*/ 2095500 w 4279381"/>
              <a:gd name="connsiteY3" fmla="*/ 0 h 4207052"/>
              <a:gd name="connsiteX4" fmla="*/ 2940757 w 4279381"/>
              <a:gd name="connsiteY4" fmla="*/ 488244 h 4207052"/>
              <a:gd name="connsiteX5" fmla="*/ 2956279 w 4279381"/>
              <a:gd name="connsiteY5" fmla="*/ 1172193 h 4207052"/>
              <a:gd name="connsiteX6" fmla="*/ 3886201 w 4279381"/>
              <a:gd name="connsiteY6" fmla="*/ 996244 h 4207052"/>
              <a:gd name="connsiteX7" fmla="*/ 4191000 w 4279381"/>
              <a:gd name="connsiteY7" fmla="*/ 2103526 h 4207052"/>
              <a:gd name="connsiteX0" fmla="*/ 4191000 w 4279381"/>
              <a:gd name="connsiteY0" fmla="*/ 2103526 h 4207052"/>
              <a:gd name="connsiteX1" fmla="*/ 2095500 w 4279381"/>
              <a:gd name="connsiteY1" fmla="*/ 4207052 h 4207052"/>
              <a:gd name="connsiteX2" fmla="*/ 0 w 4279381"/>
              <a:gd name="connsiteY2" fmla="*/ 2103526 h 4207052"/>
              <a:gd name="connsiteX3" fmla="*/ 2095500 w 4279381"/>
              <a:gd name="connsiteY3" fmla="*/ 0 h 4207052"/>
              <a:gd name="connsiteX4" fmla="*/ 3335868 w 4279381"/>
              <a:gd name="connsiteY4" fmla="*/ 474133 h 4207052"/>
              <a:gd name="connsiteX5" fmla="*/ 2956279 w 4279381"/>
              <a:gd name="connsiteY5" fmla="*/ 1172193 h 4207052"/>
              <a:gd name="connsiteX6" fmla="*/ 3886201 w 4279381"/>
              <a:gd name="connsiteY6" fmla="*/ 996244 h 4207052"/>
              <a:gd name="connsiteX7" fmla="*/ 4191000 w 4279381"/>
              <a:gd name="connsiteY7" fmla="*/ 2103526 h 4207052"/>
              <a:gd name="connsiteX0" fmla="*/ 4191000 w 4267997"/>
              <a:gd name="connsiteY0" fmla="*/ 2103526 h 4207052"/>
              <a:gd name="connsiteX1" fmla="*/ 2095500 w 4267997"/>
              <a:gd name="connsiteY1" fmla="*/ 4207052 h 4207052"/>
              <a:gd name="connsiteX2" fmla="*/ 0 w 4267997"/>
              <a:gd name="connsiteY2" fmla="*/ 2103526 h 4207052"/>
              <a:gd name="connsiteX3" fmla="*/ 2095500 w 4267997"/>
              <a:gd name="connsiteY3" fmla="*/ 0 h 4207052"/>
              <a:gd name="connsiteX4" fmla="*/ 3335868 w 4267997"/>
              <a:gd name="connsiteY4" fmla="*/ 474133 h 4207052"/>
              <a:gd name="connsiteX5" fmla="*/ 2956279 w 4267997"/>
              <a:gd name="connsiteY5" fmla="*/ 1172193 h 4207052"/>
              <a:gd name="connsiteX6" fmla="*/ 3801534 w 4267997"/>
              <a:gd name="connsiteY6" fmla="*/ 1066799 h 4207052"/>
              <a:gd name="connsiteX7" fmla="*/ 4191000 w 4267997"/>
              <a:gd name="connsiteY7" fmla="*/ 2103526 h 4207052"/>
              <a:gd name="connsiteX0" fmla="*/ 4191000 w 4191690"/>
              <a:gd name="connsiteY0" fmla="*/ 2103526 h 4207052"/>
              <a:gd name="connsiteX1" fmla="*/ 2095500 w 4191690"/>
              <a:gd name="connsiteY1" fmla="*/ 4207052 h 4207052"/>
              <a:gd name="connsiteX2" fmla="*/ 0 w 4191690"/>
              <a:gd name="connsiteY2" fmla="*/ 2103526 h 4207052"/>
              <a:gd name="connsiteX3" fmla="*/ 2095500 w 4191690"/>
              <a:gd name="connsiteY3" fmla="*/ 0 h 4207052"/>
              <a:gd name="connsiteX4" fmla="*/ 3335868 w 4191690"/>
              <a:gd name="connsiteY4" fmla="*/ 474133 h 4207052"/>
              <a:gd name="connsiteX5" fmla="*/ 2956279 w 4191690"/>
              <a:gd name="connsiteY5" fmla="*/ 1172193 h 4207052"/>
              <a:gd name="connsiteX6" fmla="*/ 3801534 w 4191690"/>
              <a:gd name="connsiteY6" fmla="*/ 1066799 h 4207052"/>
              <a:gd name="connsiteX7" fmla="*/ 4191000 w 4191690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2956279 w 4191252"/>
              <a:gd name="connsiteY5" fmla="*/ 1172193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91252" h="4207052">
                <a:moveTo>
                  <a:pt x="4191000" y="2103526"/>
                </a:moveTo>
                <a:cubicBezTo>
                  <a:pt x="4191000" y="3265271"/>
                  <a:pt x="3252813" y="4207052"/>
                  <a:pt x="2095500" y="4207052"/>
                </a:cubicBezTo>
                <a:cubicBezTo>
                  <a:pt x="938187" y="4207052"/>
                  <a:pt x="0" y="3265271"/>
                  <a:pt x="0" y="2103526"/>
                </a:cubicBezTo>
                <a:cubicBezTo>
                  <a:pt x="0" y="941781"/>
                  <a:pt x="956263" y="8158"/>
                  <a:pt x="2095500" y="0"/>
                </a:cubicBezTo>
                <a:cubicBezTo>
                  <a:pt x="2599737" y="5953"/>
                  <a:pt x="3192405" y="278768"/>
                  <a:pt x="3335868" y="474133"/>
                </a:cubicBezTo>
                <a:cubicBezTo>
                  <a:pt x="3338220" y="838831"/>
                  <a:pt x="3312351" y="613701"/>
                  <a:pt x="3337279" y="1002859"/>
                </a:cubicBezTo>
                <a:cubicBezTo>
                  <a:pt x="3802945" y="1087526"/>
                  <a:pt x="3398191" y="1038577"/>
                  <a:pt x="3801534" y="1066799"/>
                </a:cubicBezTo>
                <a:cubicBezTo>
                  <a:pt x="3640432" y="1095021"/>
                  <a:pt x="4204876" y="891058"/>
                  <a:pt x="4191000" y="2103526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Single-Dial Combo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090" y="1473201"/>
            <a:ext cx="4038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Safes and your gym locker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VERY old design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Series of interlocking disks with notches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Correct disk rotation allows sidebar to fall into notches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Sidebar recessed into notches allows shackle movement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14" name="Pie 12"/>
          <p:cNvSpPr/>
          <p:nvPr/>
        </p:nvSpPr>
        <p:spPr>
          <a:xfrm rot="17148003">
            <a:off x="4744013" y="1841711"/>
            <a:ext cx="3902531" cy="3994587"/>
          </a:xfrm>
          <a:custGeom>
            <a:avLst/>
            <a:gdLst>
              <a:gd name="connsiteX0" fmla="*/ 4190999 w 4190999"/>
              <a:gd name="connsiteY0" fmla="*/ 2103526 h 4207052"/>
              <a:gd name="connsiteX1" fmla="*/ 2095499 w 4190999"/>
              <a:gd name="connsiteY1" fmla="*/ 4207052 h 4207052"/>
              <a:gd name="connsiteX2" fmla="*/ -1 w 4190999"/>
              <a:gd name="connsiteY2" fmla="*/ 2103526 h 4207052"/>
              <a:gd name="connsiteX3" fmla="*/ 2095499 w 4190999"/>
              <a:gd name="connsiteY3" fmla="*/ 0 h 4207052"/>
              <a:gd name="connsiteX4" fmla="*/ 2095500 w 4190999"/>
              <a:gd name="connsiteY4" fmla="*/ 2103526 h 4207052"/>
              <a:gd name="connsiteX5" fmla="*/ 4190999 w 4190999"/>
              <a:gd name="connsiteY5" fmla="*/ 2103526 h 4207052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56279 w 4191000"/>
              <a:gd name="connsiteY4" fmla="*/ 1172193 h 4207052"/>
              <a:gd name="connsiteX5" fmla="*/ 4191000 w 4191000"/>
              <a:gd name="connsiteY5" fmla="*/ 2103526 h 4207052"/>
              <a:gd name="connsiteX0" fmla="*/ 4191000 w 4191000"/>
              <a:gd name="connsiteY0" fmla="*/ 2168950 h 4272476"/>
              <a:gd name="connsiteX1" fmla="*/ 2095500 w 4191000"/>
              <a:gd name="connsiteY1" fmla="*/ 4272476 h 4272476"/>
              <a:gd name="connsiteX2" fmla="*/ 0 w 4191000"/>
              <a:gd name="connsiteY2" fmla="*/ 2168950 h 4272476"/>
              <a:gd name="connsiteX3" fmla="*/ 2095500 w 4191000"/>
              <a:gd name="connsiteY3" fmla="*/ 65424 h 4272476"/>
              <a:gd name="connsiteX4" fmla="*/ 2432757 w 4191000"/>
              <a:gd name="connsiteY4" fmla="*/ 596002 h 4272476"/>
              <a:gd name="connsiteX5" fmla="*/ 2956279 w 4191000"/>
              <a:gd name="connsiteY5" fmla="*/ 1237617 h 4272476"/>
              <a:gd name="connsiteX6" fmla="*/ 4191000 w 4191000"/>
              <a:gd name="connsiteY6" fmla="*/ 2168950 h 4272476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40757 w 4191000"/>
              <a:gd name="connsiteY4" fmla="*/ 488244 h 4207052"/>
              <a:gd name="connsiteX5" fmla="*/ 2956279 w 4191000"/>
              <a:gd name="connsiteY5" fmla="*/ 1172193 h 4207052"/>
              <a:gd name="connsiteX6" fmla="*/ 4191000 w 4191000"/>
              <a:gd name="connsiteY6" fmla="*/ 2103526 h 4207052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40757 w 4191000"/>
              <a:gd name="connsiteY4" fmla="*/ 488244 h 4207052"/>
              <a:gd name="connsiteX5" fmla="*/ 2956279 w 4191000"/>
              <a:gd name="connsiteY5" fmla="*/ 1172193 h 4207052"/>
              <a:gd name="connsiteX6" fmla="*/ 4191000 w 4191000"/>
              <a:gd name="connsiteY6" fmla="*/ 2103526 h 4207052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40757 w 4191000"/>
              <a:gd name="connsiteY4" fmla="*/ 488244 h 4207052"/>
              <a:gd name="connsiteX5" fmla="*/ 2956279 w 4191000"/>
              <a:gd name="connsiteY5" fmla="*/ 1172193 h 4207052"/>
              <a:gd name="connsiteX6" fmla="*/ 4191000 w 4191000"/>
              <a:gd name="connsiteY6" fmla="*/ 2103526 h 4207052"/>
              <a:gd name="connsiteX0" fmla="*/ 4191000 w 4250970"/>
              <a:gd name="connsiteY0" fmla="*/ 2103526 h 4207052"/>
              <a:gd name="connsiteX1" fmla="*/ 2095500 w 4250970"/>
              <a:gd name="connsiteY1" fmla="*/ 4207052 h 4207052"/>
              <a:gd name="connsiteX2" fmla="*/ 0 w 4250970"/>
              <a:gd name="connsiteY2" fmla="*/ 2103526 h 4207052"/>
              <a:gd name="connsiteX3" fmla="*/ 2095500 w 4250970"/>
              <a:gd name="connsiteY3" fmla="*/ 0 h 4207052"/>
              <a:gd name="connsiteX4" fmla="*/ 2940757 w 4250970"/>
              <a:gd name="connsiteY4" fmla="*/ 488244 h 4207052"/>
              <a:gd name="connsiteX5" fmla="*/ 2956279 w 4250970"/>
              <a:gd name="connsiteY5" fmla="*/ 1172193 h 4207052"/>
              <a:gd name="connsiteX6" fmla="*/ 3618090 w 4250970"/>
              <a:gd name="connsiteY6" fmla="*/ 1758244 h 4207052"/>
              <a:gd name="connsiteX7" fmla="*/ 4191000 w 4250970"/>
              <a:gd name="connsiteY7" fmla="*/ 2103526 h 4207052"/>
              <a:gd name="connsiteX0" fmla="*/ 4191000 w 4279381"/>
              <a:gd name="connsiteY0" fmla="*/ 2103526 h 4207052"/>
              <a:gd name="connsiteX1" fmla="*/ 2095500 w 4279381"/>
              <a:gd name="connsiteY1" fmla="*/ 4207052 h 4207052"/>
              <a:gd name="connsiteX2" fmla="*/ 0 w 4279381"/>
              <a:gd name="connsiteY2" fmla="*/ 2103526 h 4207052"/>
              <a:gd name="connsiteX3" fmla="*/ 2095500 w 4279381"/>
              <a:gd name="connsiteY3" fmla="*/ 0 h 4207052"/>
              <a:gd name="connsiteX4" fmla="*/ 2940757 w 4279381"/>
              <a:gd name="connsiteY4" fmla="*/ 488244 h 4207052"/>
              <a:gd name="connsiteX5" fmla="*/ 2956279 w 4279381"/>
              <a:gd name="connsiteY5" fmla="*/ 1172193 h 4207052"/>
              <a:gd name="connsiteX6" fmla="*/ 3886201 w 4279381"/>
              <a:gd name="connsiteY6" fmla="*/ 996244 h 4207052"/>
              <a:gd name="connsiteX7" fmla="*/ 4191000 w 4279381"/>
              <a:gd name="connsiteY7" fmla="*/ 2103526 h 4207052"/>
              <a:gd name="connsiteX0" fmla="*/ 4191000 w 4279381"/>
              <a:gd name="connsiteY0" fmla="*/ 2103526 h 4207052"/>
              <a:gd name="connsiteX1" fmla="*/ 2095500 w 4279381"/>
              <a:gd name="connsiteY1" fmla="*/ 4207052 h 4207052"/>
              <a:gd name="connsiteX2" fmla="*/ 0 w 4279381"/>
              <a:gd name="connsiteY2" fmla="*/ 2103526 h 4207052"/>
              <a:gd name="connsiteX3" fmla="*/ 2095500 w 4279381"/>
              <a:gd name="connsiteY3" fmla="*/ 0 h 4207052"/>
              <a:gd name="connsiteX4" fmla="*/ 3335868 w 4279381"/>
              <a:gd name="connsiteY4" fmla="*/ 474133 h 4207052"/>
              <a:gd name="connsiteX5" fmla="*/ 2956279 w 4279381"/>
              <a:gd name="connsiteY5" fmla="*/ 1172193 h 4207052"/>
              <a:gd name="connsiteX6" fmla="*/ 3886201 w 4279381"/>
              <a:gd name="connsiteY6" fmla="*/ 996244 h 4207052"/>
              <a:gd name="connsiteX7" fmla="*/ 4191000 w 4279381"/>
              <a:gd name="connsiteY7" fmla="*/ 2103526 h 4207052"/>
              <a:gd name="connsiteX0" fmla="*/ 4191000 w 4267997"/>
              <a:gd name="connsiteY0" fmla="*/ 2103526 h 4207052"/>
              <a:gd name="connsiteX1" fmla="*/ 2095500 w 4267997"/>
              <a:gd name="connsiteY1" fmla="*/ 4207052 h 4207052"/>
              <a:gd name="connsiteX2" fmla="*/ 0 w 4267997"/>
              <a:gd name="connsiteY2" fmla="*/ 2103526 h 4207052"/>
              <a:gd name="connsiteX3" fmla="*/ 2095500 w 4267997"/>
              <a:gd name="connsiteY3" fmla="*/ 0 h 4207052"/>
              <a:gd name="connsiteX4" fmla="*/ 3335868 w 4267997"/>
              <a:gd name="connsiteY4" fmla="*/ 474133 h 4207052"/>
              <a:gd name="connsiteX5" fmla="*/ 2956279 w 4267997"/>
              <a:gd name="connsiteY5" fmla="*/ 1172193 h 4207052"/>
              <a:gd name="connsiteX6" fmla="*/ 3801534 w 4267997"/>
              <a:gd name="connsiteY6" fmla="*/ 1066799 h 4207052"/>
              <a:gd name="connsiteX7" fmla="*/ 4191000 w 4267997"/>
              <a:gd name="connsiteY7" fmla="*/ 2103526 h 4207052"/>
              <a:gd name="connsiteX0" fmla="*/ 4191000 w 4191690"/>
              <a:gd name="connsiteY0" fmla="*/ 2103526 h 4207052"/>
              <a:gd name="connsiteX1" fmla="*/ 2095500 w 4191690"/>
              <a:gd name="connsiteY1" fmla="*/ 4207052 h 4207052"/>
              <a:gd name="connsiteX2" fmla="*/ 0 w 4191690"/>
              <a:gd name="connsiteY2" fmla="*/ 2103526 h 4207052"/>
              <a:gd name="connsiteX3" fmla="*/ 2095500 w 4191690"/>
              <a:gd name="connsiteY3" fmla="*/ 0 h 4207052"/>
              <a:gd name="connsiteX4" fmla="*/ 3335868 w 4191690"/>
              <a:gd name="connsiteY4" fmla="*/ 474133 h 4207052"/>
              <a:gd name="connsiteX5" fmla="*/ 2956279 w 4191690"/>
              <a:gd name="connsiteY5" fmla="*/ 1172193 h 4207052"/>
              <a:gd name="connsiteX6" fmla="*/ 3801534 w 4191690"/>
              <a:gd name="connsiteY6" fmla="*/ 1066799 h 4207052"/>
              <a:gd name="connsiteX7" fmla="*/ 4191000 w 4191690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2956279 w 4191252"/>
              <a:gd name="connsiteY5" fmla="*/ 1172193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91252" h="4207052">
                <a:moveTo>
                  <a:pt x="4191000" y="2103526"/>
                </a:moveTo>
                <a:cubicBezTo>
                  <a:pt x="4191000" y="3265271"/>
                  <a:pt x="3252813" y="4207052"/>
                  <a:pt x="2095500" y="4207052"/>
                </a:cubicBezTo>
                <a:cubicBezTo>
                  <a:pt x="938187" y="4207052"/>
                  <a:pt x="0" y="3265271"/>
                  <a:pt x="0" y="2103526"/>
                </a:cubicBezTo>
                <a:cubicBezTo>
                  <a:pt x="0" y="941781"/>
                  <a:pt x="956263" y="8158"/>
                  <a:pt x="2095500" y="0"/>
                </a:cubicBezTo>
                <a:cubicBezTo>
                  <a:pt x="2599737" y="5953"/>
                  <a:pt x="3192405" y="278768"/>
                  <a:pt x="3335868" y="474133"/>
                </a:cubicBezTo>
                <a:cubicBezTo>
                  <a:pt x="3338220" y="838831"/>
                  <a:pt x="3312351" y="613701"/>
                  <a:pt x="3337279" y="1002859"/>
                </a:cubicBezTo>
                <a:cubicBezTo>
                  <a:pt x="3802945" y="1087526"/>
                  <a:pt x="3398191" y="1038577"/>
                  <a:pt x="3801534" y="1066799"/>
                </a:cubicBezTo>
                <a:cubicBezTo>
                  <a:pt x="3640432" y="1095021"/>
                  <a:pt x="4204876" y="891058"/>
                  <a:pt x="4191000" y="2103526"/>
                </a:cubicBezTo>
                <a:close/>
              </a:path>
            </a:pathLst>
          </a:custGeom>
          <a:solidFill>
            <a:srgbClr val="FF0000">
              <a:alpha val="4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2"/>
          <p:cNvSpPr/>
          <p:nvPr/>
        </p:nvSpPr>
        <p:spPr>
          <a:xfrm rot="5846141">
            <a:off x="5005912" y="2054851"/>
            <a:ext cx="3979586" cy="3917243"/>
          </a:xfrm>
          <a:custGeom>
            <a:avLst/>
            <a:gdLst>
              <a:gd name="connsiteX0" fmla="*/ 4190999 w 4190999"/>
              <a:gd name="connsiteY0" fmla="*/ 2103526 h 4207052"/>
              <a:gd name="connsiteX1" fmla="*/ 2095499 w 4190999"/>
              <a:gd name="connsiteY1" fmla="*/ 4207052 h 4207052"/>
              <a:gd name="connsiteX2" fmla="*/ -1 w 4190999"/>
              <a:gd name="connsiteY2" fmla="*/ 2103526 h 4207052"/>
              <a:gd name="connsiteX3" fmla="*/ 2095499 w 4190999"/>
              <a:gd name="connsiteY3" fmla="*/ 0 h 4207052"/>
              <a:gd name="connsiteX4" fmla="*/ 2095500 w 4190999"/>
              <a:gd name="connsiteY4" fmla="*/ 2103526 h 4207052"/>
              <a:gd name="connsiteX5" fmla="*/ 4190999 w 4190999"/>
              <a:gd name="connsiteY5" fmla="*/ 2103526 h 4207052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56279 w 4191000"/>
              <a:gd name="connsiteY4" fmla="*/ 1172193 h 4207052"/>
              <a:gd name="connsiteX5" fmla="*/ 4191000 w 4191000"/>
              <a:gd name="connsiteY5" fmla="*/ 2103526 h 4207052"/>
              <a:gd name="connsiteX0" fmla="*/ 4191000 w 4191000"/>
              <a:gd name="connsiteY0" fmla="*/ 2168950 h 4272476"/>
              <a:gd name="connsiteX1" fmla="*/ 2095500 w 4191000"/>
              <a:gd name="connsiteY1" fmla="*/ 4272476 h 4272476"/>
              <a:gd name="connsiteX2" fmla="*/ 0 w 4191000"/>
              <a:gd name="connsiteY2" fmla="*/ 2168950 h 4272476"/>
              <a:gd name="connsiteX3" fmla="*/ 2095500 w 4191000"/>
              <a:gd name="connsiteY3" fmla="*/ 65424 h 4272476"/>
              <a:gd name="connsiteX4" fmla="*/ 2432757 w 4191000"/>
              <a:gd name="connsiteY4" fmla="*/ 596002 h 4272476"/>
              <a:gd name="connsiteX5" fmla="*/ 2956279 w 4191000"/>
              <a:gd name="connsiteY5" fmla="*/ 1237617 h 4272476"/>
              <a:gd name="connsiteX6" fmla="*/ 4191000 w 4191000"/>
              <a:gd name="connsiteY6" fmla="*/ 2168950 h 4272476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72569 h 4276095"/>
              <a:gd name="connsiteX1" fmla="*/ 2095500 w 4191000"/>
              <a:gd name="connsiteY1" fmla="*/ 4276095 h 4276095"/>
              <a:gd name="connsiteX2" fmla="*/ 0 w 4191000"/>
              <a:gd name="connsiteY2" fmla="*/ 2172569 h 4276095"/>
              <a:gd name="connsiteX3" fmla="*/ 2095500 w 4191000"/>
              <a:gd name="connsiteY3" fmla="*/ 69043 h 4276095"/>
              <a:gd name="connsiteX4" fmla="*/ 2940757 w 4191000"/>
              <a:gd name="connsiteY4" fmla="*/ 557287 h 4276095"/>
              <a:gd name="connsiteX5" fmla="*/ 2956279 w 4191000"/>
              <a:gd name="connsiteY5" fmla="*/ 1241236 h 4276095"/>
              <a:gd name="connsiteX6" fmla="*/ 4191000 w 4191000"/>
              <a:gd name="connsiteY6" fmla="*/ 2172569 h 4276095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40757 w 4191000"/>
              <a:gd name="connsiteY4" fmla="*/ 488244 h 4207052"/>
              <a:gd name="connsiteX5" fmla="*/ 2956279 w 4191000"/>
              <a:gd name="connsiteY5" fmla="*/ 1172193 h 4207052"/>
              <a:gd name="connsiteX6" fmla="*/ 4191000 w 4191000"/>
              <a:gd name="connsiteY6" fmla="*/ 2103526 h 4207052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40757 w 4191000"/>
              <a:gd name="connsiteY4" fmla="*/ 488244 h 4207052"/>
              <a:gd name="connsiteX5" fmla="*/ 2956279 w 4191000"/>
              <a:gd name="connsiteY5" fmla="*/ 1172193 h 4207052"/>
              <a:gd name="connsiteX6" fmla="*/ 4191000 w 4191000"/>
              <a:gd name="connsiteY6" fmla="*/ 2103526 h 4207052"/>
              <a:gd name="connsiteX0" fmla="*/ 4191000 w 4191000"/>
              <a:gd name="connsiteY0" fmla="*/ 2103526 h 4207052"/>
              <a:gd name="connsiteX1" fmla="*/ 2095500 w 4191000"/>
              <a:gd name="connsiteY1" fmla="*/ 4207052 h 4207052"/>
              <a:gd name="connsiteX2" fmla="*/ 0 w 4191000"/>
              <a:gd name="connsiteY2" fmla="*/ 2103526 h 4207052"/>
              <a:gd name="connsiteX3" fmla="*/ 2095500 w 4191000"/>
              <a:gd name="connsiteY3" fmla="*/ 0 h 4207052"/>
              <a:gd name="connsiteX4" fmla="*/ 2940757 w 4191000"/>
              <a:gd name="connsiteY4" fmla="*/ 488244 h 4207052"/>
              <a:gd name="connsiteX5" fmla="*/ 2956279 w 4191000"/>
              <a:gd name="connsiteY5" fmla="*/ 1172193 h 4207052"/>
              <a:gd name="connsiteX6" fmla="*/ 4191000 w 4191000"/>
              <a:gd name="connsiteY6" fmla="*/ 2103526 h 4207052"/>
              <a:gd name="connsiteX0" fmla="*/ 4191000 w 4250970"/>
              <a:gd name="connsiteY0" fmla="*/ 2103526 h 4207052"/>
              <a:gd name="connsiteX1" fmla="*/ 2095500 w 4250970"/>
              <a:gd name="connsiteY1" fmla="*/ 4207052 h 4207052"/>
              <a:gd name="connsiteX2" fmla="*/ 0 w 4250970"/>
              <a:gd name="connsiteY2" fmla="*/ 2103526 h 4207052"/>
              <a:gd name="connsiteX3" fmla="*/ 2095500 w 4250970"/>
              <a:gd name="connsiteY3" fmla="*/ 0 h 4207052"/>
              <a:gd name="connsiteX4" fmla="*/ 2940757 w 4250970"/>
              <a:gd name="connsiteY4" fmla="*/ 488244 h 4207052"/>
              <a:gd name="connsiteX5" fmla="*/ 2956279 w 4250970"/>
              <a:gd name="connsiteY5" fmla="*/ 1172193 h 4207052"/>
              <a:gd name="connsiteX6" fmla="*/ 3618090 w 4250970"/>
              <a:gd name="connsiteY6" fmla="*/ 1758244 h 4207052"/>
              <a:gd name="connsiteX7" fmla="*/ 4191000 w 4250970"/>
              <a:gd name="connsiteY7" fmla="*/ 2103526 h 4207052"/>
              <a:gd name="connsiteX0" fmla="*/ 4191000 w 4279381"/>
              <a:gd name="connsiteY0" fmla="*/ 2103526 h 4207052"/>
              <a:gd name="connsiteX1" fmla="*/ 2095500 w 4279381"/>
              <a:gd name="connsiteY1" fmla="*/ 4207052 h 4207052"/>
              <a:gd name="connsiteX2" fmla="*/ 0 w 4279381"/>
              <a:gd name="connsiteY2" fmla="*/ 2103526 h 4207052"/>
              <a:gd name="connsiteX3" fmla="*/ 2095500 w 4279381"/>
              <a:gd name="connsiteY3" fmla="*/ 0 h 4207052"/>
              <a:gd name="connsiteX4" fmla="*/ 2940757 w 4279381"/>
              <a:gd name="connsiteY4" fmla="*/ 488244 h 4207052"/>
              <a:gd name="connsiteX5" fmla="*/ 2956279 w 4279381"/>
              <a:gd name="connsiteY5" fmla="*/ 1172193 h 4207052"/>
              <a:gd name="connsiteX6" fmla="*/ 3886201 w 4279381"/>
              <a:gd name="connsiteY6" fmla="*/ 996244 h 4207052"/>
              <a:gd name="connsiteX7" fmla="*/ 4191000 w 4279381"/>
              <a:gd name="connsiteY7" fmla="*/ 2103526 h 4207052"/>
              <a:gd name="connsiteX0" fmla="*/ 4191000 w 4279381"/>
              <a:gd name="connsiteY0" fmla="*/ 2103526 h 4207052"/>
              <a:gd name="connsiteX1" fmla="*/ 2095500 w 4279381"/>
              <a:gd name="connsiteY1" fmla="*/ 4207052 h 4207052"/>
              <a:gd name="connsiteX2" fmla="*/ 0 w 4279381"/>
              <a:gd name="connsiteY2" fmla="*/ 2103526 h 4207052"/>
              <a:gd name="connsiteX3" fmla="*/ 2095500 w 4279381"/>
              <a:gd name="connsiteY3" fmla="*/ 0 h 4207052"/>
              <a:gd name="connsiteX4" fmla="*/ 3335868 w 4279381"/>
              <a:gd name="connsiteY4" fmla="*/ 474133 h 4207052"/>
              <a:gd name="connsiteX5" fmla="*/ 2956279 w 4279381"/>
              <a:gd name="connsiteY5" fmla="*/ 1172193 h 4207052"/>
              <a:gd name="connsiteX6" fmla="*/ 3886201 w 4279381"/>
              <a:gd name="connsiteY6" fmla="*/ 996244 h 4207052"/>
              <a:gd name="connsiteX7" fmla="*/ 4191000 w 4279381"/>
              <a:gd name="connsiteY7" fmla="*/ 2103526 h 4207052"/>
              <a:gd name="connsiteX0" fmla="*/ 4191000 w 4267997"/>
              <a:gd name="connsiteY0" fmla="*/ 2103526 h 4207052"/>
              <a:gd name="connsiteX1" fmla="*/ 2095500 w 4267997"/>
              <a:gd name="connsiteY1" fmla="*/ 4207052 h 4207052"/>
              <a:gd name="connsiteX2" fmla="*/ 0 w 4267997"/>
              <a:gd name="connsiteY2" fmla="*/ 2103526 h 4207052"/>
              <a:gd name="connsiteX3" fmla="*/ 2095500 w 4267997"/>
              <a:gd name="connsiteY3" fmla="*/ 0 h 4207052"/>
              <a:gd name="connsiteX4" fmla="*/ 3335868 w 4267997"/>
              <a:gd name="connsiteY4" fmla="*/ 474133 h 4207052"/>
              <a:gd name="connsiteX5" fmla="*/ 2956279 w 4267997"/>
              <a:gd name="connsiteY5" fmla="*/ 1172193 h 4207052"/>
              <a:gd name="connsiteX6" fmla="*/ 3801534 w 4267997"/>
              <a:gd name="connsiteY6" fmla="*/ 1066799 h 4207052"/>
              <a:gd name="connsiteX7" fmla="*/ 4191000 w 4267997"/>
              <a:gd name="connsiteY7" fmla="*/ 2103526 h 4207052"/>
              <a:gd name="connsiteX0" fmla="*/ 4191000 w 4191690"/>
              <a:gd name="connsiteY0" fmla="*/ 2103526 h 4207052"/>
              <a:gd name="connsiteX1" fmla="*/ 2095500 w 4191690"/>
              <a:gd name="connsiteY1" fmla="*/ 4207052 h 4207052"/>
              <a:gd name="connsiteX2" fmla="*/ 0 w 4191690"/>
              <a:gd name="connsiteY2" fmla="*/ 2103526 h 4207052"/>
              <a:gd name="connsiteX3" fmla="*/ 2095500 w 4191690"/>
              <a:gd name="connsiteY3" fmla="*/ 0 h 4207052"/>
              <a:gd name="connsiteX4" fmla="*/ 3335868 w 4191690"/>
              <a:gd name="connsiteY4" fmla="*/ 474133 h 4207052"/>
              <a:gd name="connsiteX5" fmla="*/ 2956279 w 4191690"/>
              <a:gd name="connsiteY5" fmla="*/ 1172193 h 4207052"/>
              <a:gd name="connsiteX6" fmla="*/ 3801534 w 4191690"/>
              <a:gd name="connsiteY6" fmla="*/ 1066799 h 4207052"/>
              <a:gd name="connsiteX7" fmla="*/ 4191000 w 4191690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2956279 w 4191252"/>
              <a:gd name="connsiteY5" fmla="*/ 1172193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  <a:gd name="connsiteX0" fmla="*/ 4191000 w 4191252"/>
              <a:gd name="connsiteY0" fmla="*/ 2103526 h 4207052"/>
              <a:gd name="connsiteX1" fmla="*/ 2095500 w 4191252"/>
              <a:gd name="connsiteY1" fmla="*/ 4207052 h 4207052"/>
              <a:gd name="connsiteX2" fmla="*/ 0 w 4191252"/>
              <a:gd name="connsiteY2" fmla="*/ 2103526 h 4207052"/>
              <a:gd name="connsiteX3" fmla="*/ 2095500 w 4191252"/>
              <a:gd name="connsiteY3" fmla="*/ 0 h 4207052"/>
              <a:gd name="connsiteX4" fmla="*/ 3335868 w 4191252"/>
              <a:gd name="connsiteY4" fmla="*/ 474133 h 4207052"/>
              <a:gd name="connsiteX5" fmla="*/ 3337279 w 4191252"/>
              <a:gd name="connsiteY5" fmla="*/ 1002859 h 4207052"/>
              <a:gd name="connsiteX6" fmla="*/ 3801534 w 4191252"/>
              <a:gd name="connsiteY6" fmla="*/ 1066799 h 4207052"/>
              <a:gd name="connsiteX7" fmla="*/ 4191000 w 4191252"/>
              <a:gd name="connsiteY7" fmla="*/ 2103526 h 420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91252" h="4207052">
                <a:moveTo>
                  <a:pt x="4191000" y="2103526"/>
                </a:moveTo>
                <a:cubicBezTo>
                  <a:pt x="4191000" y="3265271"/>
                  <a:pt x="3252813" y="4207052"/>
                  <a:pt x="2095500" y="4207052"/>
                </a:cubicBezTo>
                <a:cubicBezTo>
                  <a:pt x="938187" y="4207052"/>
                  <a:pt x="0" y="3265271"/>
                  <a:pt x="0" y="2103526"/>
                </a:cubicBezTo>
                <a:cubicBezTo>
                  <a:pt x="0" y="941781"/>
                  <a:pt x="956263" y="8158"/>
                  <a:pt x="2095500" y="0"/>
                </a:cubicBezTo>
                <a:cubicBezTo>
                  <a:pt x="2599737" y="5953"/>
                  <a:pt x="3192405" y="278768"/>
                  <a:pt x="3335868" y="474133"/>
                </a:cubicBezTo>
                <a:cubicBezTo>
                  <a:pt x="3338220" y="838831"/>
                  <a:pt x="3312351" y="613701"/>
                  <a:pt x="3337279" y="1002859"/>
                </a:cubicBezTo>
                <a:cubicBezTo>
                  <a:pt x="3802945" y="1087526"/>
                  <a:pt x="3398191" y="1038577"/>
                  <a:pt x="3801534" y="1066799"/>
                </a:cubicBezTo>
                <a:cubicBezTo>
                  <a:pt x="3640432" y="1095021"/>
                  <a:pt x="4204876" y="891058"/>
                  <a:pt x="4191000" y="2103526"/>
                </a:cubicBezTo>
                <a:close/>
              </a:path>
            </a:pathLst>
          </a:custGeom>
          <a:solidFill>
            <a:srgbClr val="3366FF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49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8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8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mph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4" grpId="2" animBg="1"/>
      <p:bldP spid="14" grpId="3" animBg="1"/>
      <p:bldP spid="14" grpId="4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Pin Tumbler Components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Plug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Bible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Pin stacks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Key and Driver pins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6" name="Content Placeholder 5" descr="20151028_102652_resized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1" b="1848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5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Actuates locking dog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Rotates inside lock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Directly interacts with dog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Usually the focus of lock hardening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24142" r="9838" b="12596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4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Restricts plug movement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Each stack has: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Key pin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Driver pin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Spring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Master key pin (optional)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Correct key lifts pin stacks to right height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Usually 9 possible heights per pin</a:t>
            </a: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51778" y="2511778"/>
            <a:ext cx="3259666" cy="3346274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5333" y="2667000"/>
            <a:ext cx="846667" cy="2935111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364112" y="3076223"/>
            <a:ext cx="635000" cy="1128889"/>
          </a:xfrm>
          <a:custGeom>
            <a:avLst/>
            <a:gdLst>
              <a:gd name="connsiteX0" fmla="*/ 0 w 620889"/>
              <a:gd name="connsiteY0" fmla="*/ 103484 h 1114778"/>
              <a:gd name="connsiteX1" fmla="*/ 103484 w 620889"/>
              <a:gd name="connsiteY1" fmla="*/ 0 h 1114778"/>
              <a:gd name="connsiteX2" fmla="*/ 517405 w 620889"/>
              <a:gd name="connsiteY2" fmla="*/ 0 h 1114778"/>
              <a:gd name="connsiteX3" fmla="*/ 620889 w 620889"/>
              <a:gd name="connsiteY3" fmla="*/ 103484 h 1114778"/>
              <a:gd name="connsiteX4" fmla="*/ 620889 w 620889"/>
              <a:gd name="connsiteY4" fmla="*/ 1011294 h 1114778"/>
              <a:gd name="connsiteX5" fmla="*/ 517405 w 620889"/>
              <a:gd name="connsiteY5" fmla="*/ 1114778 h 1114778"/>
              <a:gd name="connsiteX6" fmla="*/ 103484 w 620889"/>
              <a:gd name="connsiteY6" fmla="*/ 1114778 h 1114778"/>
              <a:gd name="connsiteX7" fmla="*/ 0 w 620889"/>
              <a:gd name="connsiteY7" fmla="*/ 1011294 h 1114778"/>
              <a:gd name="connsiteX8" fmla="*/ 0 w 620889"/>
              <a:gd name="connsiteY8" fmla="*/ 103484 h 1114778"/>
              <a:gd name="connsiteX0" fmla="*/ 0 w 620889"/>
              <a:gd name="connsiteY0" fmla="*/ 103484 h 1128889"/>
              <a:gd name="connsiteX1" fmla="*/ 103484 w 620889"/>
              <a:gd name="connsiteY1" fmla="*/ 0 h 1128889"/>
              <a:gd name="connsiteX2" fmla="*/ 517405 w 620889"/>
              <a:gd name="connsiteY2" fmla="*/ 0 h 1128889"/>
              <a:gd name="connsiteX3" fmla="*/ 620889 w 620889"/>
              <a:gd name="connsiteY3" fmla="*/ 103484 h 1128889"/>
              <a:gd name="connsiteX4" fmla="*/ 620889 w 620889"/>
              <a:gd name="connsiteY4" fmla="*/ 1011294 h 1128889"/>
              <a:gd name="connsiteX5" fmla="*/ 362183 w 620889"/>
              <a:gd name="connsiteY5" fmla="*/ 1128889 h 1128889"/>
              <a:gd name="connsiteX6" fmla="*/ 103484 w 620889"/>
              <a:gd name="connsiteY6" fmla="*/ 1114778 h 1128889"/>
              <a:gd name="connsiteX7" fmla="*/ 0 w 620889"/>
              <a:gd name="connsiteY7" fmla="*/ 1011294 h 1128889"/>
              <a:gd name="connsiteX8" fmla="*/ 0 w 620889"/>
              <a:gd name="connsiteY8" fmla="*/ 103484 h 1128889"/>
              <a:gd name="connsiteX0" fmla="*/ 0 w 620889"/>
              <a:gd name="connsiteY0" fmla="*/ 103484 h 1128889"/>
              <a:gd name="connsiteX1" fmla="*/ 103484 w 620889"/>
              <a:gd name="connsiteY1" fmla="*/ 0 h 1128889"/>
              <a:gd name="connsiteX2" fmla="*/ 517405 w 620889"/>
              <a:gd name="connsiteY2" fmla="*/ 0 h 1128889"/>
              <a:gd name="connsiteX3" fmla="*/ 620889 w 620889"/>
              <a:gd name="connsiteY3" fmla="*/ 103484 h 1128889"/>
              <a:gd name="connsiteX4" fmla="*/ 620889 w 620889"/>
              <a:gd name="connsiteY4" fmla="*/ 1011294 h 1128889"/>
              <a:gd name="connsiteX5" fmla="*/ 362183 w 620889"/>
              <a:gd name="connsiteY5" fmla="*/ 1128889 h 1128889"/>
              <a:gd name="connsiteX6" fmla="*/ 216373 w 620889"/>
              <a:gd name="connsiteY6" fmla="*/ 1114778 h 1128889"/>
              <a:gd name="connsiteX7" fmla="*/ 0 w 620889"/>
              <a:gd name="connsiteY7" fmla="*/ 1011294 h 1128889"/>
              <a:gd name="connsiteX8" fmla="*/ 0 w 620889"/>
              <a:gd name="connsiteY8" fmla="*/ 103484 h 1128889"/>
              <a:gd name="connsiteX0" fmla="*/ 0 w 620889"/>
              <a:gd name="connsiteY0" fmla="*/ 103484 h 1143001"/>
              <a:gd name="connsiteX1" fmla="*/ 103484 w 620889"/>
              <a:gd name="connsiteY1" fmla="*/ 0 h 1143001"/>
              <a:gd name="connsiteX2" fmla="*/ 517405 w 620889"/>
              <a:gd name="connsiteY2" fmla="*/ 0 h 1143001"/>
              <a:gd name="connsiteX3" fmla="*/ 620889 w 620889"/>
              <a:gd name="connsiteY3" fmla="*/ 103484 h 1143001"/>
              <a:gd name="connsiteX4" fmla="*/ 620889 w 620889"/>
              <a:gd name="connsiteY4" fmla="*/ 1011294 h 1143001"/>
              <a:gd name="connsiteX5" fmla="*/ 362183 w 620889"/>
              <a:gd name="connsiteY5" fmla="*/ 1128889 h 1143001"/>
              <a:gd name="connsiteX6" fmla="*/ 244595 w 620889"/>
              <a:gd name="connsiteY6" fmla="*/ 1143001 h 1143001"/>
              <a:gd name="connsiteX7" fmla="*/ 0 w 620889"/>
              <a:gd name="connsiteY7" fmla="*/ 1011294 h 1143001"/>
              <a:gd name="connsiteX8" fmla="*/ 0 w 620889"/>
              <a:gd name="connsiteY8" fmla="*/ 103484 h 1143001"/>
              <a:gd name="connsiteX0" fmla="*/ 0 w 620889"/>
              <a:gd name="connsiteY0" fmla="*/ 103484 h 1128889"/>
              <a:gd name="connsiteX1" fmla="*/ 103484 w 620889"/>
              <a:gd name="connsiteY1" fmla="*/ 0 h 1128889"/>
              <a:gd name="connsiteX2" fmla="*/ 517405 w 620889"/>
              <a:gd name="connsiteY2" fmla="*/ 0 h 1128889"/>
              <a:gd name="connsiteX3" fmla="*/ 620889 w 620889"/>
              <a:gd name="connsiteY3" fmla="*/ 103484 h 1128889"/>
              <a:gd name="connsiteX4" fmla="*/ 620889 w 620889"/>
              <a:gd name="connsiteY4" fmla="*/ 1011294 h 1128889"/>
              <a:gd name="connsiteX5" fmla="*/ 362183 w 620889"/>
              <a:gd name="connsiteY5" fmla="*/ 1128889 h 1128889"/>
              <a:gd name="connsiteX6" fmla="*/ 258706 w 620889"/>
              <a:gd name="connsiteY6" fmla="*/ 1128889 h 1128889"/>
              <a:gd name="connsiteX7" fmla="*/ 0 w 620889"/>
              <a:gd name="connsiteY7" fmla="*/ 1011294 h 1128889"/>
              <a:gd name="connsiteX8" fmla="*/ 0 w 620889"/>
              <a:gd name="connsiteY8" fmla="*/ 103484 h 1128889"/>
              <a:gd name="connsiteX0" fmla="*/ 0 w 635000"/>
              <a:gd name="connsiteY0" fmla="*/ 103484 h 1128889"/>
              <a:gd name="connsiteX1" fmla="*/ 103484 w 635000"/>
              <a:gd name="connsiteY1" fmla="*/ 0 h 1128889"/>
              <a:gd name="connsiteX2" fmla="*/ 517405 w 635000"/>
              <a:gd name="connsiteY2" fmla="*/ 0 h 1128889"/>
              <a:gd name="connsiteX3" fmla="*/ 620889 w 635000"/>
              <a:gd name="connsiteY3" fmla="*/ 103484 h 1128889"/>
              <a:gd name="connsiteX4" fmla="*/ 635000 w 635000"/>
              <a:gd name="connsiteY4" fmla="*/ 870182 h 1128889"/>
              <a:gd name="connsiteX5" fmla="*/ 362183 w 635000"/>
              <a:gd name="connsiteY5" fmla="*/ 1128889 h 1128889"/>
              <a:gd name="connsiteX6" fmla="*/ 258706 w 635000"/>
              <a:gd name="connsiteY6" fmla="*/ 1128889 h 1128889"/>
              <a:gd name="connsiteX7" fmla="*/ 0 w 635000"/>
              <a:gd name="connsiteY7" fmla="*/ 1011294 h 1128889"/>
              <a:gd name="connsiteX8" fmla="*/ 0 w 635000"/>
              <a:gd name="connsiteY8" fmla="*/ 103484 h 1128889"/>
              <a:gd name="connsiteX0" fmla="*/ 0 w 635000"/>
              <a:gd name="connsiteY0" fmla="*/ 103484 h 1128889"/>
              <a:gd name="connsiteX1" fmla="*/ 103484 w 635000"/>
              <a:gd name="connsiteY1" fmla="*/ 0 h 1128889"/>
              <a:gd name="connsiteX2" fmla="*/ 517405 w 635000"/>
              <a:gd name="connsiteY2" fmla="*/ 0 h 1128889"/>
              <a:gd name="connsiteX3" fmla="*/ 620889 w 635000"/>
              <a:gd name="connsiteY3" fmla="*/ 103484 h 1128889"/>
              <a:gd name="connsiteX4" fmla="*/ 635000 w 635000"/>
              <a:gd name="connsiteY4" fmla="*/ 870182 h 1128889"/>
              <a:gd name="connsiteX5" fmla="*/ 362183 w 635000"/>
              <a:gd name="connsiteY5" fmla="*/ 1128889 h 1128889"/>
              <a:gd name="connsiteX6" fmla="*/ 258706 w 635000"/>
              <a:gd name="connsiteY6" fmla="*/ 1128889 h 1128889"/>
              <a:gd name="connsiteX7" fmla="*/ 0 w 635000"/>
              <a:gd name="connsiteY7" fmla="*/ 813739 h 1128889"/>
              <a:gd name="connsiteX8" fmla="*/ 0 w 635000"/>
              <a:gd name="connsiteY8" fmla="*/ 103484 h 1128889"/>
              <a:gd name="connsiteX0" fmla="*/ 0 w 635000"/>
              <a:gd name="connsiteY0" fmla="*/ 103484 h 1128889"/>
              <a:gd name="connsiteX1" fmla="*/ 103484 w 635000"/>
              <a:gd name="connsiteY1" fmla="*/ 0 h 1128889"/>
              <a:gd name="connsiteX2" fmla="*/ 517405 w 635000"/>
              <a:gd name="connsiteY2" fmla="*/ 0 h 1128889"/>
              <a:gd name="connsiteX3" fmla="*/ 620889 w 635000"/>
              <a:gd name="connsiteY3" fmla="*/ 103484 h 1128889"/>
              <a:gd name="connsiteX4" fmla="*/ 635000 w 635000"/>
              <a:gd name="connsiteY4" fmla="*/ 870182 h 1128889"/>
              <a:gd name="connsiteX5" fmla="*/ 362183 w 635000"/>
              <a:gd name="connsiteY5" fmla="*/ 1128889 h 1128889"/>
              <a:gd name="connsiteX6" fmla="*/ 258706 w 635000"/>
              <a:gd name="connsiteY6" fmla="*/ 1128889 h 1128889"/>
              <a:gd name="connsiteX7" fmla="*/ 14111 w 635000"/>
              <a:gd name="connsiteY7" fmla="*/ 827850 h 1128889"/>
              <a:gd name="connsiteX8" fmla="*/ 0 w 635000"/>
              <a:gd name="connsiteY8" fmla="*/ 103484 h 1128889"/>
              <a:gd name="connsiteX0" fmla="*/ 0 w 635000"/>
              <a:gd name="connsiteY0" fmla="*/ 103484 h 1128889"/>
              <a:gd name="connsiteX1" fmla="*/ 103484 w 635000"/>
              <a:gd name="connsiteY1" fmla="*/ 0 h 1128889"/>
              <a:gd name="connsiteX2" fmla="*/ 517405 w 635000"/>
              <a:gd name="connsiteY2" fmla="*/ 0 h 1128889"/>
              <a:gd name="connsiteX3" fmla="*/ 620889 w 635000"/>
              <a:gd name="connsiteY3" fmla="*/ 103484 h 1128889"/>
              <a:gd name="connsiteX4" fmla="*/ 635000 w 635000"/>
              <a:gd name="connsiteY4" fmla="*/ 870182 h 1128889"/>
              <a:gd name="connsiteX5" fmla="*/ 362183 w 635000"/>
              <a:gd name="connsiteY5" fmla="*/ 1128889 h 1128889"/>
              <a:gd name="connsiteX6" fmla="*/ 258706 w 635000"/>
              <a:gd name="connsiteY6" fmla="*/ 1128889 h 1128889"/>
              <a:gd name="connsiteX7" fmla="*/ 14111 w 635000"/>
              <a:gd name="connsiteY7" fmla="*/ 884294 h 1128889"/>
              <a:gd name="connsiteX8" fmla="*/ 0 w 635000"/>
              <a:gd name="connsiteY8" fmla="*/ 103484 h 112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000" h="1128889">
                <a:moveTo>
                  <a:pt x="0" y="103484"/>
                </a:moveTo>
                <a:cubicBezTo>
                  <a:pt x="0" y="46331"/>
                  <a:pt x="46331" y="0"/>
                  <a:pt x="103484" y="0"/>
                </a:cubicBezTo>
                <a:lnTo>
                  <a:pt x="517405" y="0"/>
                </a:lnTo>
                <a:cubicBezTo>
                  <a:pt x="574558" y="0"/>
                  <a:pt x="620889" y="46331"/>
                  <a:pt x="620889" y="103484"/>
                </a:cubicBezTo>
                <a:lnTo>
                  <a:pt x="635000" y="870182"/>
                </a:lnTo>
                <a:cubicBezTo>
                  <a:pt x="635000" y="927335"/>
                  <a:pt x="419336" y="1128889"/>
                  <a:pt x="362183" y="1128889"/>
                </a:cubicBezTo>
                <a:lnTo>
                  <a:pt x="258706" y="1128889"/>
                </a:lnTo>
                <a:cubicBezTo>
                  <a:pt x="201553" y="1128889"/>
                  <a:pt x="14111" y="941447"/>
                  <a:pt x="14111" y="884294"/>
                </a:cubicBezTo>
                <a:lnTo>
                  <a:pt x="0" y="1034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64112" y="1961445"/>
            <a:ext cx="620889" cy="11147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0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0.00035 -0.08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-0.00052 -0.075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29111" y="1820333"/>
            <a:ext cx="2314222" cy="3626556"/>
          </a:xfrm>
          <a:prstGeom prst="rect">
            <a:avLst/>
          </a:prstGeom>
          <a:solidFill>
            <a:srgbClr val="14131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11055" y="1912055"/>
            <a:ext cx="550334" cy="55033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11055" y="2664178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11055" y="3362677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11055" y="4773788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11055" y="4038600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0"/>
            <a:endCxn id="4" idx="2"/>
          </p:cNvCxnSpPr>
          <p:nvPr/>
        </p:nvCxnSpPr>
        <p:spPr>
          <a:xfrm>
            <a:off x="6886222" y="1820333"/>
            <a:ext cx="0" cy="36265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Restricts plug movement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Usually 4-6 pin stacks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Top view shown here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Not exactly accurate…</a:t>
            </a: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3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Pin stack components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Spring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Driver pin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Security pins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Key pin</a:t>
            </a:r>
          </a:p>
        </p:txBody>
      </p:sp>
      <p:pic>
        <p:nvPicPr>
          <p:cNvPr id="6" name="Content Placeholder 5" descr="20151124_140357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3" t="23760" r="8889" b="24187"/>
          <a:stretch/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4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Normal key operation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Video shows removed plug and key pins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NCC Group – INTERNAL USE ONLY</a:t>
            </a:r>
            <a:endParaRPr lang="en-US" dirty="0"/>
          </a:p>
        </p:txBody>
      </p:sp>
      <p:pic>
        <p:nvPicPr>
          <p:cNvPr id="7" name="Key operation.mo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0" y="2347913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90120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Holds pin stacks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Overly large bible may allow attacks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Allows pins to retract from plug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Springs push pins into plug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4127" r="926" b="12058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Senior Security Engineer</a:t>
            </a:r>
          </a:p>
          <a:p>
            <a:r>
              <a:rPr lang="en-US" dirty="0" smtClean="0"/>
              <a:t>Unhealthy preoccupation with unicorns</a:t>
            </a:r>
          </a:p>
          <a:p>
            <a:r>
              <a:rPr lang="en-US" dirty="0" smtClean="0"/>
              <a:t>NCC Austin physical security guy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0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Wafer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Wafers, not pins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Cheaper to produce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Terrible quality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9" name="Picture 8" descr="BMW-lock-09-wafe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46" y="1961444"/>
            <a:ext cx="4967109" cy="37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9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Tubular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Pin tumbler, but tubular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Pins are pushed into lock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Pins arranged in circle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Same overall concept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43881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strike="sngStrike" dirty="0"/>
              <a:t>Lock Internals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Quick &amp; Dirty Lock Manipulation</a:t>
            </a:r>
            <a:endParaRPr lang="en-US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Sight</a:t>
            </a:r>
            <a:r>
              <a:rPr lang="en-US" sz="2800" b="1" dirty="0"/>
              <a:t>-Reading Lock </a:t>
            </a:r>
            <a:r>
              <a:rPr lang="en-US" sz="2800" b="1" dirty="0" smtClean="0"/>
              <a:t>Difficulty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Lock Bypass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BONUS ROUND: Recommended Tooling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1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Q&amp;D Lock manipulation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2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Raking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Apply torque to plug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pick in keyway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</a:t>
            </a:r>
            <a:r>
              <a:rPr lang="en-US" dirty="0" err="1" smtClean="0"/>
              <a:t>fscking</a:t>
            </a:r>
            <a:r>
              <a:rPr lang="en-US" dirty="0" smtClean="0"/>
              <a:t> nuts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???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OPEN!</a:t>
            </a:r>
            <a:endParaRPr lang="en-US" dirty="0"/>
          </a:p>
        </p:txBody>
      </p:sp>
      <p:pic>
        <p:nvPicPr>
          <p:cNvPr id="14" name="Content Placeholder 13" descr="20151123_154615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3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Raking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torque to plug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Put pick in keyway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</a:t>
            </a:r>
            <a:r>
              <a:rPr lang="en-US" dirty="0" err="1" smtClean="0"/>
              <a:t>fscking</a:t>
            </a:r>
            <a:r>
              <a:rPr lang="en-US" dirty="0" smtClean="0"/>
              <a:t> nuts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???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OPEN!</a:t>
            </a:r>
            <a:endParaRPr lang="en-US" dirty="0"/>
          </a:p>
        </p:txBody>
      </p:sp>
      <p:pic>
        <p:nvPicPr>
          <p:cNvPr id="2" name="Content Placeholder 1" descr="20151123_154618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1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Raking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torque to plug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pick in keyway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Go </a:t>
            </a:r>
            <a:r>
              <a:rPr lang="en-US" b="1" dirty="0" err="1" smtClean="0"/>
              <a:t>fscking</a:t>
            </a:r>
            <a:r>
              <a:rPr lang="en-US" b="1" dirty="0" smtClean="0"/>
              <a:t> nuts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???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OPEN!</a:t>
            </a:r>
            <a:endParaRPr lang="en-US" dirty="0"/>
          </a:p>
        </p:txBody>
      </p:sp>
      <p:pic>
        <p:nvPicPr>
          <p:cNvPr id="2" name="Content Placeholder 1" descr="20151123_154624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0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8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8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8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8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Raking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torque to plug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pick in keyway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</a:t>
            </a:r>
            <a:r>
              <a:rPr lang="en-US" dirty="0" err="1" smtClean="0"/>
              <a:t>fscking</a:t>
            </a:r>
            <a:r>
              <a:rPr lang="en-US" dirty="0" smtClean="0"/>
              <a:t> nuts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???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5" name="magic.gif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0" y="2333805"/>
            <a:ext cx="4038600" cy="2266950"/>
          </a:xfrm>
        </p:spPr>
      </p:pic>
    </p:spTree>
    <p:extLst>
      <p:ext uri="{BB962C8B-B14F-4D97-AF65-F5344CB8AC3E}">
        <p14:creationId xmlns:p14="http://schemas.microsoft.com/office/powerpoint/2010/main" val="317696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Raking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torque to plug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pick in keyway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</a:t>
            </a:r>
            <a:r>
              <a:rPr lang="en-US" dirty="0" err="1" smtClean="0"/>
              <a:t>fscking</a:t>
            </a:r>
            <a:r>
              <a:rPr lang="en-US" dirty="0" smtClean="0"/>
              <a:t> nuts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???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OPEN!</a:t>
            </a:r>
            <a:endParaRPr lang="en-US" b="1" dirty="0"/>
          </a:p>
        </p:txBody>
      </p:sp>
      <p:pic>
        <p:nvPicPr>
          <p:cNvPr id="2" name="Content Placeholder 1" descr="20151123_154629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6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Raking Haters</a:t>
            </a:r>
            <a:endParaRPr lang="en-US" dirty="0"/>
          </a:p>
        </p:txBody>
      </p:sp>
      <p:pic>
        <p:nvPicPr>
          <p:cNvPr id="5" name="Content Placeholder 4" descr="raking_hat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434" b="-74434"/>
          <a:stretch>
            <a:fillRect/>
          </a:stretch>
        </p:blipFill>
        <p:spPr>
          <a:xfrm>
            <a:off x="457200" y="1332091"/>
            <a:ext cx="822960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7556" y="5559778"/>
            <a:ext cx="519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Taken condescendingly from Hacker News comments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896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/>
              <a:t>Lock Internals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Quick &amp; Dirty Lock Manipulation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Sight</a:t>
            </a:r>
            <a:r>
              <a:rPr lang="en-US" sz="2800" b="1" dirty="0"/>
              <a:t>-Reading Lock </a:t>
            </a:r>
            <a:r>
              <a:rPr lang="en-US" sz="2800" b="1" dirty="0" smtClean="0"/>
              <a:t>Difficulty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/>
              <a:t>Lock </a:t>
            </a:r>
            <a:r>
              <a:rPr lang="en-US" sz="2800" b="1" dirty="0" smtClean="0"/>
              <a:t>Bypass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BONUS ROUND: Recommended Tooling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Raking Haters</a:t>
            </a:r>
            <a:endParaRPr lang="en-US" dirty="0"/>
          </a:p>
        </p:txBody>
      </p:sp>
      <p:pic>
        <p:nvPicPr>
          <p:cNvPr id="7" name="Content Placeholder 6" descr="haters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 b="62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smtClean="0"/>
              <a:t>“If it’s stupid and it works, it </a:t>
            </a:r>
            <a:r>
              <a:rPr lang="en-US" i="1" dirty="0" err="1" smtClean="0"/>
              <a:t>ain’t</a:t>
            </a:r>
            <a:r>
              <a:rPr lang="en-US" i="1" dirty="0" smtClean="0"/>
              <a:t> stupid.”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29111" y="1820333"/>
            <a:ext cx="2314222" cy="3626556"/>
          </a:xfrm>
          <a:prstGeom prst="rect">
            <a:avLst/>
          </a:prstGeom>
          <a:solidFill>
            <a:srgbClr val="14131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11055" y="1912055"/>
            <a:ext cx="550334" cy="55033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11055" y="2664178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11055" y="3362677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11055" y="4773788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11055" y="4038600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0"/>
            <a:endCxn id="4" idx="2"/>
          </p:cNvCxnSpPr>
          <p:nvPr/>
        </p:nvCxnSpPr>
        <p:spPr>
          <a:xfrm>
            <a:off x="6886222" y="1820333"/>
            <a:ext cx="0" cy="36265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Remember the pin stacks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Pins are not aligned perfectly</a:t>
            </a:r>
            <a:endParaRPr lang="en-US" sz="1600" dirty="0" smtClean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7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29111" y="1820333"/>
            <a:ext cx="2314222" cy="3626556"/>
          </a:xfrm>
          <a:prstGeom prst="rect">
            <a:avLst/>
          </a:prstGeom>
          <a:solidFill>
            <a:srgbClr val="14131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26389" y="1912055"/>
            <a:ext cx="550334" cy="55033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53388" y="2664178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82833" y="3362677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25166" y="4773788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53388" y="4038600"/>
            <a:ext cx="550334" cy="550334"/>
          </a:xfrm>
          <a:prstGeom prst="ellipse">
            <a:avLst/>
          </a:prstGeom>
          <a:solidFill>
            <a:srgbClr val="8D8E8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0"/>
            <a:endCxn id="4" idx="2"/>
          </p:cNvCxnSpPr>
          <p:nvPr/>
        </p:nvCxnSpPr>
        <p:spPr>
          <a:xfrm>
            <a:off x="6886222" y="1820333"/>
            <a:ext cx="0" cy="36265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Remember the pin stacks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Pins are not aligned perfectly</a:t>
            </a:r>
            <a:endParaRPr lang="en-US" sz="16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Manufacturing limitations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Applying torque pinches pins from farthest left to farthest right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Or right to left, if turning counter-clockwise</a:t>
            </a: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6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SPP involves lifting each pinched (“binding”) pin</a:t>
            </a:r>
          </a:p>
          <a:p>
            <a:pPr lvl="1"/>
            <a:r>
              <a:rPr lang="en-US" sz="2000" dirty="0" smtClean="0"/>
              <a:t>Identify binding pin</a:t>
            </a:r>
          </a:p>
          <a:p>
            <a:pPr lvl="1"/>
            <a:r>
              <a:rPr lang="en-US" sz="2000" dirty="0" smtClean="0"/>
              <a:t>Lift pin to correct height</a:t>
            </a:r>
          </a:p>
          <a:p>
            <a:pPr lvl="1"/>
            <a:r>
              <a:rPr lang="en-US" sz="2000" dirty="0" smtClean="0"/>
              <a:t>Lifted </a:t>
            </a:r>
            <a:r>
              <a:rPr lang="en-US" sz="2000" dirty="0"/>
              <a:t>p</a:t>
            </a:r>
            <a:r>
              <a:rPr lang="en-US" sz="2000" dirty="0" smtClean="0"/>
              <a:t>in held up by small ledge of rotated plug</a:t>
            </a:r>
          </a:p>
          <a:p>
            <a:pPr lvl="1"/>
            <a:r>
              <a:rPr lang="en-US" sz="2000" dirty="0" smtClean="0"/>
              <a:t>Repeat until all pins at correct height</a:t>
            </a:r>
          </a:p>
          <a:p>
            <a:endParaRPr lang="en-US" sz="2400" dirty="0" smtClean="0"/>
          </a:p>
          <a:p>
            <a:pPr marL="0" indent="0" algn="ctr">
              <a:buNone/>
            </a:pPr>
            <a:r>
              <a:rPr lang="en-US" sz="2400" b="1" i="1" dirty="0" smtClean="0"/>
              <a:t>Raking/jiggling/rocking is random movement and luck</a:t>
            </a:r>
            <a:endParaRPr lang="en-US" sz="2400" b="1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0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Jiggling</a:t>
            </a:r>
            <a:endParaRPr lang="en-US" dirty="0"/>
          </a:p>
        </p:txBody>
      </p:sp>
      <p:pic>
        <p:nvPicPr>
          <p:cNvPr id="8" name="Content Placeholder 7" descr="lock_jigglers.jpg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r="1815"/>
          <a:stretch>
            <a:fillRect/>
          </a:stretch>
        </p:blipFill>
        <p:spPr/>
      </p:pic>
      <p:pic>
        <p:nvPicPr>
          <p:cNvPr id="7" name="truffleshuffle.gif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5363" y="1600200"/>
            <a:ext cx="3722687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3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Dog Manipulation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Move dog directly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Via keyway</a:t>
            </a:r>
          </a:p>
        </p:txBody>
      </p:sp>
      <p:pic>
        <p:nvPicPr>
          <p:cNvPr id="8" name="Content Placeholder 7" descr="20151123_151720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Dog Manipulation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Move dog directly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Via keyway</a:t>
            </a:r>
          </a:p>
        </p:txBody>
      </p:sp>
      <p:pic>
        <p:nvPicPr>
          <p:cNvPr id="8" name="Content Placeholder 7" descr="20151123_151720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8" t="8480" r="29502" b="38605"/>
          <a:stretch/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2" name="Frame 1"/>
          <p:cNvSpPr/>
          <p:nvPr/>
        </p:nvSpPr>
        <p:spPr>
          <a:xfrm>
            <a:off x="5305778" y="2596444"/>
            <a:ext cx="2991555" cy="1481667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3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Dog Manipulation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Move dog directly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Via keyway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Around shackle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7" t="20001" r="14279" b="28016"/>
          <a:stretch/>
        </p:blipFill>
        <p:spPr>
          <a:xfrm>
            <a:off x="4495800" y="1600200"/>
            <a:ext cx="4190999" cy="45259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6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Padlock Shims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Drink your favorite canned beverage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off bottom and top and make a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off a rectangle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out a sine wave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Fold down top, wrap prongs around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Curve shim</a:t>
            </a:r>
            <a:endParaRPr lang="en-US" sz="2400" dirty="0"/>
          </a:p>
        </p:txBody>
      </p:sp>
      <p:pic>
        <p:nvPicPr>
          <p:cNvPr id="6" name="Content Placeholder 5" descr="20151123_155521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46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Padlock Shims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Drink your favorite canned beverage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Cut off bottom and top and make a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Cut off a small rectangle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out a sine wave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Fold down top, wrap prongs around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Curve shim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00200"/>
            <a:ext cx="4038600" cy="227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31643" y="2971007"/>
            <a:ext cx="2271712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Lock Internals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9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Padlock Shims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Drink your favorite canned beverage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off bottom and top and make a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off a rectangle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Cut out a sine wave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Fold down top, wrap prongs around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Curve shim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17717" r="22233" b="27287"/>
          <a:stretch/>
        </p:blipFill>
        <p:spPr>
          <a:xfrm>
            <a:off x="4648200" y="2727325"/>
            <a:ext cx="4038600" cy="227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1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Padlock Shims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Drink your favorite canned beverage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off bottom and top and make a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off a rectangle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out a sine wave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Fold down top, wrap prongs around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Curve shim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5960" r="21456" b="12828"/>
          <a:stretch/>
        </p:blipFill>
        <p:spPr>
          <a:xfrm>
            <a:off x="4648200" y="2727325"/>
            <a:ext cx="4038600" cy="227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4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Padlock Shims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Drink your favorite canned beverage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off bottom and top and make a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off a rectangle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Cut out a sine wave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Fold down top, wrap prongs around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Curve shim</a:t>
            </a:r>
            <a:endParaRPr lang="en-US" sz="24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1600200"/>
            <a:ext cx="4038600" cy="22717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3871912"/>
            <a:ext cx="4038599" cy="227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5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Key blank cut to lowest </a:t>
            </a:r>
            <a:r>
              <a:rPr lang="en-US" sz="2000" b="1" dirty="0" err="1" smtClean="0"/>
              <a:t>bitting</a:t>
            </a:r>
            <a:endParaRPr lang="en-US" sz="2000" b="1" dirty="0" smtClean="0"/>
          </a:p>
          <a:p>
            <a:pPr lvl="1"/>
            <a:r>
              <a:rPr lang="en-US" sz="2000" dirty="0" smtClean="0"/>
              <a:t>When “bumped” into lock, pops driver pin up</a:t>
            </a:r>
          </a:p>
          <a:p>
            <a:pPr lvl="1"/>
            <a:r>
              <a:rPr lang="en-US" sz="2000" dirty="0" smtClean="0"/>
              <a:t>Imagine pool or croquet balls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2400" i="1" dirty="0" smtClean="0">
              <a:solidFill>
                <a:srgbClr val="9F0927"/>
              </a:solidFill>
            </a:endParaRPr>
          </a:p>
          <a:p>
            <a:pPr marL="0" indent="0" algn="ctr">
              <a:buNone/>
            </a:pPr>
            <a:endParaRPr lang="en-US" sz="2400" i="1" dirty="0">
              <a:solidFill>
                <a:srgbClr val="9F0927"/>
              </a:solidFill>
            </a:endParaRPr>
          </a:p>
          <a:p>
            <a:pPr marL="0" indent="0" algn="ctr">
              <a:buNone/>
            </a:pPr>
            <a:r>
              <a:rPr lang="en-US" sz="2400" i="1" dirty="0" smtClean="0">
                <a:solidFill>
                  <a:srgbClr val="9F0927"/>
                </a:solidFill>
              </a:rPr>
              <a:t>!!! May be illegal to own where you live !!!</a:t>
            </a:r>
            <a:endParaRPr lang="en-US" sz="2400" i="1" dirty="0">
              <a:solidFill>
                <a:srgbClr val="9F092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6" name="Picture 5" descr="bump_key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2000" y="2438400"/>
            <a:ext cx="4445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2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Bump key operation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Insert key into lock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Pull key out one notch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Apply slight torque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Apply quick inward force on bump key</a:t>
            </a:r>
          </a:p>
        </p:txBody>
      </p:sp>
      <p:pic>
        <p:nvPicPr>
          <p:cNvPr id="6" name="Bump key usage.m4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0" y="2347913"/>
            <a:ext cx="4038600" cy="30289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4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 picking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Push pins completely out of plug</a:t>
            </a:r>
          </a:p>
          <a:p>
            <a:pPr lvl="1"/>
            <a:r>
              <a:rPr lang="en-US" dirty="0" smtClean="0"/>
              <a:t>Requires overly large bible</a:t>
            </a:r>
          </a:p>
          <a:p>
            <a:pPr lvl="1"/>
            <a:r>
              <a:rPr lang="en-US" dirty="0" smtClean="0"/>
              <a:t>Security pins don’t matter</a:t>
            </a:r>
          </a:p>
          <a:p>
            <a:pPr lvl="1"/>
            <a:r>
              <a:rPr lang="en-US" dirty="0" smtClean="0"/>
              <a:t>Works well with solid body padlocks</a:t>
            </a:r>
            <a:endParaRPr lang="en-US" dirty="0"/>
          </a:p>
        </p:txBody>
      </p:sp>
      <p:pic>
        <p:nvPicPr>
          <p:cNvPr id="11" name="Content Placeholder 10" descr="20151123_170911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0" t="20812" r="41368" b="21869"/>
          <a:stretch/>
        </p:blipFill>
        <p:spPr>
          <a:xfrm>
            <a:off x="4428020" y="3838222"/>
            <a:ext cx="4525963" cy="2287941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13" name="Content Placeholder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1" t="12754" r="18656" b="12864"/>
          <a:stretch/>
        </p:blipFill>
        <p:spPr>
          <a:xfrm rot="16200000">
            <a:off x="5482555" y="366794"/>
            <a:ext cx="2416895" cy="452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/ Bible shimming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Attack poor plug fit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Slip shim between core and bible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Pick each pin individually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Situation-specific refinement on lock picking</a:t>
            </a:r>
            <a:endParaRPr lang="en-US" sz="2000" dirty="0"/>
          </a:p>
        </p:txBody>
      </p:sp>
      <p:pic>
        <p:nvPicPr>
          <p:cNvPr id="6" name="Content Placeholder 5" descr="core shimming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r="3999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5440" y="5479832"/>
            <a:ext cx="33565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Image taken from </a:t>
            </a:r>
            <a:r>
              <a:rPr lang="en-US" sz="1600" i="1" dirty="0" err="1" smtClean="0"/>
              <a:t>BosnianBill</a:t>
            </a:r>
            <a:endParaRPr lang="en-US" sz="1600" i="1" dirty="0" smtClean="0"/>
          </a:p>
          <a:p>
            <a:pPr algn="ctr"/>
            <a:r>
              <a:rPr lang="en-US" sz="1600" i="1" dirty="0" smtClean="0"/>
              <a:t>https://</a:t>
            </a:r>
            <a:r>
              <a:rPr lang="en-US" sz="1600" i="1" dirty="0" err="1" smtClean="0"/>
              <a:t>youtube.com</a:t>
            </a:r>
            <a:r>
              <a:rPr lang="en-US" sz="1600" i="1" dirty="0" smtClean="0"/>
              <a:t>/user/</a:t>
            </a:r>
            <a:r>
              <a:rPr lang="en-US" sz="1600" i="1" dirty="0" err="1" smtClean="0"/>
              <a:t>bosnianbill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7997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Hit it</a:t>
            </a:r>
          </a:p>
          <a:p>
            <a:pPr lvl="1"/>
            <a:r>
              <a:rPr lang="en-US" dirty="0" smtClean="0"/>
              <a:t>But all special like</a:t>
            </a:r>
          </a:p>
          <a:p>
            <a:r>
              <a:rPr lang="en-US" dirty="0" smtClean="0"/>
              <a:t>Not a euphemism for destructive entry</a:t>
            </a:r>
          </a:p>
          <a:p>
            <a:r>
              <a:rPr lang="en-US" dirty="0" smtClean="0"/>
              <a:t>Actuates internal components using inertia</a:t>
            </a:r>
            <a:endParaRPr lang="en-US" dirty="0"/>
          </a:p>
        </p:txBody>
      </p:sp>
      <p:pic>
        <p:nvPicPr>
          <p:cNvPr id="6" name="Content Placeholder 5" descr="kinetic attack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7" r="11457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3527" y="5544445"/>
            <a:ext cx="237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Photo from </a:t>
            </a:r>
            <a:r>
              <a:rPr lang="en-US" i="1" dirty="0" err="1" smtClean="0"/>
              <a:t>BosnianBill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9462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Impressioning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 a key using the lock</a:t>
            </a:r>
          </a:p>
          <a:p>
            <a:pPr lvl="1"/>
            <a:r>
              <a:rPr lang="en-US" dirty="0" smtClean="0"/>
              <a:t>Uses “binding pin” principle of lock picking</a:t>
            </a:r>
          </a:p>
          <a:p>
            <a:pPr lvl="1"/>
            <a:r>
              <a:rPr lang="en-US" dirty="0" smtClean="0"/>
              <a:t>Binding pin creates scratches in key blank </a:t>
            </a:r>
          </a:p>
          <a:p>
            <a:pPr lvl="1"/>
            <a:r>
              <a:rPr lang="en-US" dirty="0" smtClean="0"/>
              <a:t>Takes time and patience for all but the super-elite</a:t>
            </a:r>
            <a:endParaRPr lang="en-US" dirty="0"/>
          </a:p>
        </p:txBody>
      </p:sp>
      <p:pic>
        <p:nvPicPr>
          <p:cNvPr id="6" name="Content Placeholder 5" descr="Impressioning_UV_light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r="9747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41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Tubular Lock </a:t>
            </a:r>
            <a:r>
              <a:rPr lang="en-US" sz="3600" dirty="0" err="1" smtClean="0"/>
              <a:t>Impressioning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Far easier and quicker</a:t>
            </a:r>
          </a:p>
          <a:p>
            <a:pPr lvl="1"/>
            <a:r>
              <a:rPr lang="en-US" dirty="0" smtClean="0"/>
              <a:t>Effective at opening locks</a:t>
            </a:r>
          </a:p>
          <a:p>
            <a:pPr lvl="1"/>
            <a:r>
              <a:rPr lang="en-US" dirty="0" smtClean="0"/>
              <a:t>Can use fancy $85 tubular picks</a:t>
            </a:r>
          </a:p>
          <a:p>
            <a:pPr lvl="1"/>
            <a:r>
              <a:rPr lang="en-US" dirty="0" smtClean="0"/>
              <a:t>Can use a business card, scissors and tape</a:t>
            </a:r>
            <a:endParaRPr lang="en-US" dirty="0"/>
          </a:p>
        </p:txBody>
      </p:sp>
      <p:pic>
        <p:nvPicPr>
          <p:cNvPr id="6" name="Tubular Impressioning.m4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0" y="2347913"/>
            <a:ext cx="4038600" cy="30289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0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Basic Components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Shackle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Dog / Bolt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Keyway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Key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6" name="Content Placeholder 5" descr="20151028_102652_resized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1" b="1848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8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strike="sngStrike" dirty="0"/>
              <a:t>Lock Internals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strike="sngStrike" dirty="0" smtClean="0"/>
              <a:t>Quick &amp; Dirty Lock Manipulation</a:t>
            </a:r>
            <a:endParaRPr lang="en-US" sz="2800" b="1" strike="sngStrike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Sight</a:t>
            </a:r>
            <a:r>
              <a:rPr lang="en-US" sz="2800" b="1" dirty="0"/>
              <a:t>-Reading Lock </a:t>
            </a:r>
            <a:r>
              <a:rPr lang="en-US" sz="2800" b="1" dirty="0" smtClean="0"/>
              <a:t>Difficulty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Lock Bypass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BONUS ROUND: Recommended Tooling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3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Sight-Reading locks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3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Difficulties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b="1" dirty="0" smtClean="0">
                <a:solidFill>
                  <a:schemeClr val="tx2"/>
                </a:solidFill>
              </a:rPr>
              <a:t>Easy</a:t>
            </a:r>
            <a:r>
              <a:rPr lang="en-US" sz="6000" dirty="0" smtClean="0">
                <a:solidFill>
                  <a:schemeClr val="tx2"/>
                </a:solidFill>
              </a:rPr>
              <a:t> </a:t>
            </a:r>
            <a:endParaRPr lang="en-US" sz="6000" dirty="0" smtClean="0"/>
          </a:p>
          <a:p>
            <a:pPr marL="0" indent="0">
              <a:buNone/>
            </a:pPr>
            <a:r>
              <a:rPr lang="en-US" sz="6000" b="1" dirty="0" smtClean="0">
                <a:solidFill>
                  <a:srgbClr val="9F0927"/>
                </a:solidFill>
              </a:rPr>
              <a:t>Medium</a:t>
            </a:r>
          </a:p>
          <a:p>
            <a:pPr marL="0" indent="0">
              <a:buNone/>
            </a:pPr>
            <a:r>
              <a:rPr lang="en-US" sz="6000" b="1" dirty="0" smtClean="0">
                <a:solidFill>
                  <a:srgbClr val="9F0927"/>
                </a:solidFill>
              </a:rPr>
              <a:t>Hard</a:t>
            </a:r>
            <a:endParaRPr lang="en-US" sz="6000" dirty="0" smtClean="0"/>
          </a:p>
          <a:p>
            <a:pPr marL="0" indent="0">
              <a:buNone/>
            </a:pPr>
            <a:r>
              <a:rPr lang="en-US" sz="6000" b="1" dirty="0" smtClean="0">
                <a:solidFill>
                  <a:srgbClr val="9F0927"/>
                </a:solidFill>
              </a:rPr>
              <a:t>NOPE</a:t>
            </a:r>
            <a:endParaRPr lang="en-US" sz="60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n-US" dirty="0"/>
              <a:t>Quick to open with little </a:t>
            </a:r>
            <a:r>
              <a:rPr lang="en-US" dirty="0" smtClean="0"/>
              <a:t>training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Opens </a:t>
            </a:r>
            <a:r>
              <a:rPr lang="en-US" dirty="0"/>
              <a:t>reliably with some training or special tools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Will </a:t>
            </a:r>
            <a:r>
              <a:rPr lang="en-US" dirty="0"/>
              <a:t>not open quickly but given lots of time and training, could be </a:t>
            </a:r>
            <a:r>
              <a:rPr lang="en-US" dirty="0" smtClean="0"/>
              <a:t>done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smtClean="0"/>
              <a:t>If </a:t>
            </a:r>
            <a:r>
              <a:rPr lang="en-US" dirty="0"/>
              <a:t>you have to ask, you can’t open it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2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locks mentioned are mostly US-centric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</a:t>
            </a:r>
            <a:endParaRPr lang="en-US" dirty="0"/>
          </a:p>
        </p:txBody>
      </p:sp>
      <p:pic>
        <p:nvPicPr>
          <p:cNvPr id="5" name="Content Placeholder 4" descr="dan_kid_lockpicking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167" r="-34167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6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Wafer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Wafer locks are cheap</a:t>
            </a:r>
          </a:p>
          <a:p>
            <a:r>
              <a:rPr lang="en-US" dirty="0" smtClean="0"/>
              <a:t>Cheap manufacturing means easy picking</a:t>
            </a:r>
          </a:p>
          <a:p>
            <a:r>
              <a:rPr lang="en-US" dirty="0" smtClean="0"/>
              <a:t>Very few high security wafer locks</a:t>
            </a:r>
            <a:endParaRPr lang="en-US" dirty="0"/>
          </a:p>
        </p:txBody>
      </p:sp>
      <p:pic>
        <p:nvPicPr>
          <p:cNvPr id="6" name="Content Placeholder 5" descr="20151120_175510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9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Easily picked</a:t>
            </a:r>
          </a:p>
          <a:p>
            <a:pPr lvl="1"/>
            <a:r>
              <a:rPr lang="en-US" dirty="0" smtClean="0"/>
              <a:t>Few notable exceptions</a:t>
            </a:r>
          </a:p>
          <a:p>
            <a:r>
              <a:rPr lang="en-US" dirty="0" smtClean="0"/>
              <a:t>Lots of bypasses</a:t>
            </a:r>
          </a:p>
          <a:p>
            <a:pPr lvl="1"/>
            <a:r>
              <a:rPr lang="en-US" dirty="0" smtClean="0"/>
              <a:t>Master #175</a:t>
            </a:r>
          </a:p>
          <a:p>
            <a:pPr lvl="1"/>
            <a:r>
              <a:rPr lang="en-US" dirty="0" smtClean="0"/>
              <a:t>Master #14x</a:t>
            </a:r>
          </a:p>
          <a:p>
            <a:pPr lvl="1"/>
            <a:r>
              <a:rPr lang="en-US" dirty="0" smtClean="0"/>
              <a:t>Master #1,3,5</a:t>
            </a:r>
          </a:p>
          <a:p>
            <a:r>
              <a:rPr lang="en-US" dirty="0" smtClean="0"/>
              <a:t>Model number etched near keyway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7" name="Content Placeholder 6" descr="20151215_114150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203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Tubular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Usually very easy</a:t>
            </a:r>
          </a:p>
          <a:p>
            <a:pPr lvl="1"/>
            <a:r>
              <a:rPr lang="en-US" dirty="0" smtClean="0"/>
              <a:t>A few are very hard!</a:t>
            </a:r>
          </a:p>
          <a:p>
            <a:r>
              <a:rPr lang="en-US" dirty="0" err="1" smtClean="0"/>
              <a:t>Impressioning</a:t>
            </a:r>
            <a:r>
              <a:rPr lang="en-US" dirty="0" smtClean="0"/>
              <a:t> very effective, powerful, fast</a:t>
            </a:r>
            <a:endParaRPr lang="en-US" dirty="0"/>
          </a:p>
        </p:txBody>
      </p:sp>
      <p:pic>
        <p:nvPicPr>
          <p:cNvPr id="6" name="Content Placeholder 5" descr="tubularlock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No-Name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Tough to pick</a:t>
            </a:r>
          </a:p>
          <a:p>
            <a:pPr lvl="1"/>
            <a:r>
              <a:rPr lang="en-US" dirty="0" smtClean="0"/>
              <a:t>Shoddy construction</a:t>
            </a:r>
          </a:p>
          <a:p>
            <a:r>
              <a:rPr lang="en-US" dirty="0" smtClean="0"/>
              <a:t>Almost always a bypass</a:t>
            </a:r>
          </a:p>
          <a:p>
            <a:pPr lvl="1"/>
            <a:r>
              <a:rPr lang="en-US" dirty="0" smtClean="0"/>
              <a:t>Shank it</a:t>
            </a:r>
          </a:p>
          <a:p>
            <a:pPr lvl="1"/>
            <a:r>
              <a:rPr lang="en-US" dirty="0" smtClean="0"/>
              <a:t>Shim it</a:t>
            </a:r>
          </a:p>
          <a:p>
            <a:pPr lvl="1"/>
            <a:r>
              <a:rPr lang="en-US" dirty="0" smtClean="0"/>
              <a:t>Rap it</a:t>
            </a:r>
            <a:endParaRPr lang="en-US" dirty="0"/>
          </a:p>
        </p:txBody>
      </p:sp>
      <p:pic>
        <p:nvPicPr>
          <p:cNvPr id="6" name="Content Placeholder 5" descr="20151215_114141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r="24904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7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Tiny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Hard to manufacture</a:t>
            </a:r>
          </a:p>
          <a:p>
            <a:pPr lvl="1"/>
            <a:r>
              <a:rPr lang="en-US" dirty="0" smtClean="0"/>
              <a:t>Requires compromises</a:t>
            </a:r>
          </a:p>
          <a:p>
            <a:r>
              <a:rPr lang="en-US" dirty="0" smtClean="0"/>
              <a:t>Security features often missing</a:t>
            </a:r>
          </a:p>
          <a:p>
            <a:pPr lvl="1"/>
            <a:r>
              <a:rPr lang="en-US" dirty="0" smtClean="0"/>
              <a:t>Shim it</a:t>
            </a:r>
          </a:p>
          <a:p>
            <a:pPr lvl="1"/>
            <a:r>
              <a:rPr lang="en-US" dirty="0" smtClean="0"/>
              <a:t>Shank it</a:t>
            </a:r>
            <a:endParaRPr lang="en-US" dirty="0"/>
          </a:p>
          <a:p>
            <a:pPr lvl="1"/>
            <a:r>
              <a:rPr lang="en-US" dirty="0" smtClean="0"/>
              <a:t>Snip 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7" name="Content Placeholder 6" descr="tinylock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606782" y="5672667"/>
            <a:ext cx="353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Image from </a:t>
            </a:r>
            <a:r>
              <a:rPr lang="en-US" i="1" dirty="0" err="1" smtClean="0"/>
              <a:t>Photobucket</a:t>
            </a:r>
            <a:r>
              <a:rPr lang="en-US" i="1" dirty="0" smtClean="0"/>
              <a:t> user 883xl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2781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Shackle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Restricts asset movement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Target for destructive entry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Directly interacts with asset to be locked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Ultimately determines locked / unlocked state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935" b="1915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Kwikset</a:t>
            </a:r>
            <a:r>
              <a:rPr lang="en-US" dirty="0" smtClean="0"/>
              <a:t> Classic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Super common door locks</a:t>
            </a:r>
          </a:p>
          <a:p>
            <a:r>
              <a:rPr lang="en-US" dirty="0" smtClean="0"/>
              <a:t>No security pins</a:t>
            </a:r>
          </a:p>
          <a:p>
            <a:r>
              <a:rPr lang="en-US" dirty="0" smtClean="0"/>
              <a:t>Easy to rake open</a:t>
            </a:r>
          </a:p>
          <a:p>
            <a:r>
              <a:rPr lang="en-US" dirty="0" smtClean="0"/>
              <a:t>Bypasses for most </a:t>
            </a:r>
            <a:r>
              <a:rPr lang="en-US" dirty="0" err="1" smtClean="0"/>
              <a:t>Kwiksets</a:t>
            </a:r>
            <a:endParaRPr lang="en-US" dirty="0" smtClean="0"/>
          </a:p>
        </p:txBody>
      </p:sp>
      <p:pic>
        <p:nvPicPr>
          <p:cNvPr id="8" name="Content Placeholder 7" descr="kwikset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0"/>
          <a:stretch/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22444" y="4318000"/>
            <a:ext cx="127000" cy="296334"/>
          </a:xfrm>
          <a:prstGeom prst="rect">
            <a:avLst/>
          </a:prstGeom>
          <a:solidFill>
            <a:srgbClr val="8F7940"/>
          </a:solidFill>
          <a:ln>
            <a:solidFill>
              <a:srgbClr val="8F79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</a:t>
            </a:r>
            <a:endParaRPr lang="en-US" dirty="0"/>
          </a:p>
        </p:txBody>
      </p:sp>
      <p:pic>
        <p:nvPicPr>
          <p:cNvPr id="7" name="Content Placeholder 6" descr="mediu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2" b="1833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8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Kwikset</a:t>
            </a:r>
            <a:r>
              <a:rPr lang="en-US" dirty="0" smtClean="0"/>
              <a:t> </a:t>
            </a:r>
            <a:r>
              <a:rPr lang="en-US" dirty="0" err="1" smtClean="0"/>
              <a:t>SmartKey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Can be identified by hole to side of keyway</a:t>
            </a:r>
          </a:p>
          <a:p>
            <a:r>
              <a:rPr lang="en-US" dirty="0" smtClean="0"/>
              <a:t>Hard to pick</a:t>
            </a:r>
          </a:p>
          <a:p>
            <a:r>
              <a:rPr lang="en-US" dirty="0" smtClean="0"/>
              <a:t>Easy and cheap to decode, but takes time</a:t>
            </a:r>
          </a:p>
          <a:p>
            <a:r>
              <a:rPr lang="en-US" dirty="0" smtClean="0"/>
              <a:t>Can be partially destroyed to directly actuate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6" name="Content Placeholder 7" descr="kwikse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0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7351889" y="4303889"/>
            <a:ext cx="296333" cy="479778"/>
          </a:xfrm>
          <a:prstGeom prst="frame">
            <a:avLst/>
          </a:prstGeom>
          <a:solidFill>
            <a:srgbClr val="9F092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5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Schlage</a:t>
            </a:r>
            <a:r>
              <a:rPr lang="en-US" dirty="0" smtClean="0"/>
              <a:t> Classic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Annoying keyways</a:t>
            </a:r>
          </a:p>
          <a:p>
            <a:r>
              <a:rPr lang="en-US" dirty="0" smtClean="0"/>
              <a:t>Mostly spool pins</a:t>
            </a:r>
          </a:p>
          <a:p>
            <a:r>
              <a:rPr lang="en-US" dirty="0" smtClean="0"/>
              <a:t>With picking practice, opened quick enough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7" name="Content Placeholder 6" descr="schlage-b560-deadbolt-single-cylinder-satin-nickel-b560-619-4.gi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r="50000"/>
          <a:stretch/>
        </p:blipFill>
        <p:spPr/>
      </p:pic>
    </p:spTree>
    <p:extLst>
      <p:ext uri="{BB962C8B-B14F-4D97-AF65-F5344CB8AC3E}">
        <p14:creationId xmlns:p14="http://schemas.microsoft.com/office/powerpoint/2010/main" val="168978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Schlage</a:t>
            </a:r>
            <a:r>
              <a:rPr lang="en-US" dirty="0" smtClean="0"/>
              <a:t> Everest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 attempt at high security</a:t>
            </a:r>
          </a:p>
          <a:p>
            <a:pPr lvl="1"/>
            <a:r>
              <a:rPr lang="en-US" dirty="0" smtClean="0"/>
              <a:t>A failed attempt</a:t>
            </a:r>
          </a:p>
          <a:p>
            <a:r>
              <a:rPr lang="en-US" dirty="0" smtClean="0"/>
              <a:t>Contains a single “check pin”</a:t>
            </a:r>
          </a:p>
          <a:p>
            <a:pPr lvl="1"/>
            <a:r>
              <a:rPr lang="en-US" dirty="0" smtClean="0"/>
              <a:t>Identical </a:t>
            </a:r>
            <a:r>
              <a:rPr lang="en-US" dirty="0" err="1" smtClean="0"/>
              <a:t>bitting</a:t>
            </a:r>
            <a:r>
              <a:rPr lang="en-US" dirty="0" smtClean="0"/>
              <a:t> across Everest locks</a:t>
            </a:r>
          </a:p>
          <a:p>
            <a:r>
              <a:rPr lang="en-US" dirty="0" smtClean="0"/>
              <a:t>No security pins!</a:t>
            </a:r>
            <a:endParaRPr lang="en-US" dirty="0"/>
          </a:p>
        </p:txBody>
      </p:sp>
      <p:pic>
        <p:nvPicPr>
          <p:cNvPr id="6" name="Content Placeholder 5" descr="everest.jpe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r="5616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</a:t>
            </a:r>
            <a:endParaRPr lang="en-US" dirty="0"/>
          </a:p>
        </p:txBody>
      </p:sp>
      <p:pic>
        <p:nvPicPr>
          <p:cNvPr id="8" name="Content Placeholder 7" descr="rubiks-cub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American 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Different types of security pins</a:t>
            </a:r>
          </a:p>
          <a:p>
            <a:r>
              <a:rPr lang="en-US" dirty="0" smtClean="0"/>
              <a:t>Serrated pins are hell on earth</a:t>
            </a:r>
          </a:p>
          <a:p>
            <a:endParaRPr lang="en-US" dirty="0"/>
          </a:p>
        </p:txBody>
      </p:sp>
      <p:pic>
        <p:nvPicPr>
          <p:cNvPr id="6" name="Content Placeholder 5" descr="american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Interchangeable core</a:t>
            </a:r>
          </a:p>
          <a:p>
            <a:pPr lvl="1"/>
            <a:r>
              <a:rPr lang="en-US" dirty="0" smtClean="0"/>
              <a:t>One key opens lock</a:t>
            </a:r>
          </a:p>
          <a:p>
            <a:pPr lvl="1"/>
            <a:r>
              <a:rPr lang="en-US" dirty="0" smtClean="0"/>
              <a:t>Another key removes core</a:t>
            </a:r>
          </a:p>
          <a:p>
            <a:r>
              <a:rPr lang="en-US" dirty="0" smtClean="0"/>
              <a:t>Normal picking yields success 1 in 2</a:t>
            </a:r>
            <a:r>
              <a:rPr lang="en-US" baseline="30000" dirty="0" smtClean="0"/>
              <a:t>(pins-1)</a:t>
            </a:r>
          </a:p>
          <a:p>
            <a:r>
              <a:rPr lang="en-US" dirty="0" smtClean="0"/>
              <a:t>Intentional </a:t>
            </a:r>
            <a:r>
              <a:rPr lang="en-US" dirty="0" err="1" smtClean="0"/>
              <a:t>overlifting</a:t>
            </a:r>
            <a:r>
              <a:rPr lang="en-US" dirty="0" smtClean="0"/>
              <a:t> attack</a:t>
            </a:r>
            <a:endParaRPr lang="en-US" dirty="0"/>
          </a:p>
        </p:txBody>
      </p:sp>
      <p:pic>
        <p:nvPicPr>
          <p:cNvPr id="6" name="Content Placeholder 5" descr="best_ic_lock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15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 Detainer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Works like single-dial combo locks</a:t>
            </a:r>
          </a:p>
          <a:p>
            <a:r>
              <a:rPr lang="en-US" dirty="0" smtClean="0"/>
              <a:t>Discs are rotated by angle-cut key</a:t>
            </a:r>
          </a:p>
          <a:p>
            <a:r>
              <a:rPr lang="en-US" dirty="0" smtClean="0"/>
              <a:t>Difficult to manipulate in general</a:t>
            </a:r>
          </a:p>
          <a:p>
            <a:r>
              <a:rPr lang="en-US" dirty="0" smtClean="0"/>
              <a:t>Most models are high-security</a:t>
            </a:r>
            <a:endParaRPr lang="en-US" dirty="0"/>
          </a:p>
        </p:txBody>
      </p:sp>
      <p:pic>
        <p:nvPicPr>
          <p:cNvPr id="6" name="Content Placeholder 5" descr="discdetainer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08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NOPE</a:t>
            </a:r>
            <a:endParaRPr lang="en-US" dirty="0"/>
          </a:p>
        </p:txBody>
      </p:sp>
      <p:pic>
        <p:nvPicPr>
          <p:cNvPr id="8" name="Content Placeholder 7" descr="Nope.av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21" r="-41421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38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/ Bolt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Restricts shackle or asset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Target for manipulation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Movement should require key operation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Often doesn’t (see picture)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Sometimes can’t (single dial combination locks)</a:t>
            </a: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959" r="1" b="1708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1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Medeco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Awful keyways</a:t>
            </a:r>
          </a:p>
          <a:p>
            <a:r>
              <a:rPr lang="en-US" dirty="0" smtClean="0"/>
              <a:t>Biaxial design</a:t>
            </a:r>
          </a:p>
          <a:p>
            <a:r>
              <a:rPr lang="en-US" dirty="0" smtClean="0"/>
              <a:t>Security pins</a:t>
            </a:r>
          </a:p>
          <a:p>
            <a:r>
              <a:rPr lang="en-US" dirty="0" smtClean="0"/>
              <a:t>Well-made</a:t>
            </a:r>
          </a:p>
          <a:p>
            <a:r>
              <a:rPr lang="en-US" dirty="0" smtClean="0"/>
              <a:t>No known bypasses</a:t>
            </a:r>
          </a:p>
          <a:p>
            <a:endParaRPr lang="en-US" dirty="0" smtClean="0"/>
          </a:p>
        </p:txBody>
      </p:sp>
      <p:pic>
        <p:nvPicPr>
          <p:cNvPr id="6" name="Content Placeholder 5" descr="medeco_biaxial_lock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2" r="7324"/>
          <a:stretch/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0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Schlage</a:t>
            </a:r>
            <a:r>
              <a:rPr lang="en-US" dirty="0" smtClean="0"/>
              <a:t> Primus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Six normal pins up top</a:t>
            </a:r>
          </a:p>
          <a:p>
            <a:r>
              <a:rPr lang="en-US" dirty="0" smtClean="0"/>
              <a:t>Sidebar with six finger pins</a:t>
            </a:r>
          </a:p>
          <a:p>
            <a:pPr lvl="1"/>
            <a:r>
              <a:rPr lang="en-US" dirty="0" smtClean="0"/>
              <a:t>Must be lifted AND rotated like </a:t>
            </a:r>
            <a:r>
              <a:rPr lang="en-US" dirty="0" err="1" smtClean="0"/>
              <a:t>Medeco</a:t>
            </a:r>
            <a:r>
              <a:rPr lang="en-US" dirty="0" smtClean="0"/>
              <a:t> pins</a:t>
            </a:r>
            <a:endParaRPr lang="en-US" dirty="0"/>
          </a:p>
        </p:txBody>
      </p:sp>
      <p:pic>
        <p:nvPicPr>
          <p:cNvPr id="6" name="Content Placeholder 5" descr="schlage_primus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r="8130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3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Lock bypass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9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Loiding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“credit card” trick</a:t>
            </a:r>
          </a:p>
          <a:p>
            <a:r>
              <a:rPr lang="en-US" dirty="0" smtClean="0"/>
              <a:t>Directly actuate latch</a:t>
            </a:r>
          </a:p>
          <a:p>
            <a:r>
              <a:rPr lang="en-US" dirty="0" smtClean="0"/>
              <a:t>Push or pull with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redit card</a:t>
            </a:r>
          </a:p>
          <a:p>
            <a:pPr lvl="1"/>
            <a:r>
              <a:rPr lang="en-US" dirty="0" smtClean="0"/>
              <a:t>Hotel room key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lim </a:t>
            </a:r>
            <a:r>
              <a:rPr lang="en-US" dirty="0" err="1" smtClean="0"/>
              <a:t>jim</a:t>
            </a:r>
            <a:endParaRPr lang="en-US" dirty="0"/>
          </a:p>
          <a:p>
            <a:pPr lvl="1"/>
            <a:r>
              <a:rPr lang="en-US" dirty="0" smtClean="0"/>
              <a:t>Mica shim</a:t>
            </a:r>
          </a:p>
          <a:p>
            <a:r>
              <a:rPr lang="en-US" dirty="0" smtClean="0"/>
              <a:t>Latch guards</a:t>
            </a:r>
          </a:p>
          <a:p>
            <a:pPr lvl="1"/>
            <a:r>
              <a:rPr lang="en-US" dirty="0" smtClean="0"/>
              <a:t>Wedges and levers (rubber, air, crowbar)</a:t>
            </a:r>
            <a:endParaRPr lang="en-US" dirty="0"/>
          </a:p>
        </p:txBody>
      </p:sp>
      <p:pic>
        <p:nvPicPr>
          <p:cNvPr id="8" name="Loid guard.m4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0" y="2347913"/>
            <a:ext cx="4038600" cy="30289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7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the Door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 the door tool shown here</a:t>
            </a:r>
          </a:p>
          <a:p>
            <a:r>
              <a:rPr lang="en-US" dirty="0" smtClean="0"/>
              <a:t>Exploits fire code</a:t>
            </a:r>
          </a:p>
          <a:p>
            <a:r>
              <a:rPr lang="en-US" dirty="0" smtClean="0"/>
              <a:t>Exploits disability protections</a:t>
            </a:r>
            <a:endParaRPr lang="en-US" dirty="0"/>
          </a:p>
        </p:txBody>
      </p:sp>
      <p:pic>
        <p:nvPicPr>
          <p:cNvPr id="8" name="Content Placeholder 7" descr="under_the_door_tool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76" b="-30176"/>
          <a:stretch>
            <a:fillRect/>
          </a:stretch>
        </p:blipFill>
        <p:spPr>
          <a:xfrm>
            <a:off x="4648200" y="1614488"/>
            <a:ext cx="4038600" cy="203993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9" name="Picture 8" descr="under_the_door_us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9" b="19698"/>
          <a:stretch/>
        </p:blipFill>
        <p:spPr>
          <a:xfrm>
            <a:off x="4648200" y="3654425"/>
            <a:ext cx="4038599" cy="21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Sometimes you don’t need a key…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…Just a screwdriver</a:t>
            </a:r>
            <a:endParaRPr lang="en-US" dirty="0"/>
          </a:p>
        </p:txBody>
      </p:sp>
      <p:pic>
        <p:nvPicPr>
          <p:cNvPr id="6" name="Content Placeholder 5" descr="stupid_hasp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577" b="-65577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7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Failure</a:t>
            </a:r>
            <a:endParaRPr lang="en-US" dirty="0"/>
          </a:p>
        </p:txBody>
      </p:sp>
      <p:pic>
        <p:nvPicPr>
          <p:cNvPr id="8" name="lock_fail_gif.gif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0" y="2470150"/>
            <a:ext cx="4038600" cy="27860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Sometimes you don’t need a key…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…Just </a:t>
            </a:r>
            <a:r>
              <a:rPr lang="en-US" dirty="0" smtClean="0"/>
              <a:t>spatial skills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6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entry point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Sometimes you don’t need a key…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…Just </a:t>
            </a:r>
            <a:r>
              <a:rPr lang="en-US" dirty="0" smtClean="0"/>
              <a:t>common sense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lock_fail_3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r="52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632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End?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80444" y="3068612"/>
            <a:ext cx="5644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Daniel “</a:t>
            </a:r>
            <a:r>
              <a:rPr lang="en-US" sz="2800" dirty="0" err="1" smtClean="0"/>
              <a:t>unicornFurnace</a:t>
            </a:r>
            <a:r>
              <a:rPr lang="en-US" sz="2800" dirty="0" smtClean="0"/>
              <a:t>” Crowley</a:t>
            </a:r>
          </a:p>
          <a:p>
            <a:pPr algn="ctr"/>
            <a:r>
              <a:rPr lang="en-US" sz="2800" dirty="0" smtClean="0">
                <a:hlinkClick r:id="rId2"/>
              </a:rPr>
              <a:t>Daniel.Crowley@nccgroup.trust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9511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tooling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7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Bearing Dog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9" name="Content Placeholder 8" descr="ball_bearing_locking_system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9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Tooling</a:t>
            </a:r>
            <a:endParaRPr lang="en-US" dirty="0"/>
          </a:p>
        </p:txBody>
      </p:sp>
      <p:pic>
        <p:nvPicPr>
          <p:cNvPr id="6" name="wonderful_toys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488" y="1600200"/>
            <a:ext cx="6931025" cy="45259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8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 smtClean="0"/>
              <a:t>TOOOL/Southern Specialties</a:t>
            </a:r>
          </a:p>
          <a:p>
            <a:pPr marL="0" indent="0" algn="ctr">
              <a:buNone/>
            </a:pPr>
            <a:r>
              <a:rPr lang="en-US" i="1" dirty="0" smtClean="0"/>
              <a:t>Tremendous Twelve $30</a:t>
            </a:r>
          </a:p>
          <a:p>
            <a:r>
              <a:rPr lang="en-US" dirty="0" smtClean="0"/>
              <a:t>PRO</a:t>
            </a:r>
          </a:p>
          <a:p>
            <a:pPr lvl="1"/>
            <a:r>
              <a:rPr lang="en-US" dirty="0" smtClean="0"/>
              <a:t>Great torque wrenches</a:t>
            </a:r>
          </a:p>
          <a:p>
            <a:pPr lvl="1"/>
            <a:r>
              <a:rPr lang="en-US" dirty="0" err="1" smtClean="0"/>
              <a:t>Falle</a:t>
            </a:r>
            <a:r>
              <a:rPr lang="en-US" dirty="0" smtClean="0"/>
              <a:t> hook</a:t>
            </a:r>
          </a:p>
          <a:p>
            <a:pPr lvl="1"/>
            <a:r>
              <a:rPr lang="en-US" dirty="0" smtClean="0"/>
              <a:t>Hooked diamond</a:t>
            </a:r>
          </a:p>
          <a:p>
            <a:r>
              <a:rPr lang="en-US" dirty="0" smtClean="0"/>
              <a:t>CON</a:t>
            </a:r>
          </a:p>
          <a:p>
            <a:pPr lvl="1"/>
            <a:r>
              <a:rPr lang="en-US" dirty="0" smtClean="0"/>
              <a:t>Single-peak </a:t>
            </a:r>
            <a:r>
              <a:rPr lang="en-US" dirty="0" err="1" smtClean="0"/>
              <a:t>bogota</a:t>
            </a:r>
            <a:endParaRPr lang="en-US" dirty="0"/>
          </a:p>
          <a:p>
            <a:pPr lvl="1"/>
            <a:r>
              <a:rPr lang="en-US" dirty="0" smtClean="0"/>
              <a:t>Large half diamond</a:t>
            </a:r>
          </a:p>
        </p:txBody>
      </p:sp>
      <p:pic>
        <p:nvPicPr>
          <p:cNvPr id="8" name="Content Placeholder 7" descr="tremendous_twelve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18" b="-12818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74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 smtClean="0"/>
              <a:t>Sparrows</a:t>
            </a:r>
          </a:p>
          <a:p>
            <a:pPr marL="0" indent="0" algn="ctr">
              <a:buNone/>
            </a:pPr>
            <a:r>
              <a:rPr lang="en-US" i="1" dirty="0" smtClean="0"/>
              <a:t>Tuxedo $40</a:t>
            </a:r>
          </a:p>
          <a:p>
            <a:r>
              <a:rPr lang="en-US" dirty="0" smtClean="0"/>
              <a:t>PRO</a:t>
            </a:r>
          </a:p>
          <a:p>
            <a:pPr lvl="1"/>
            <a:r>
              <a:rPr lang="en-US" dirty="0" smtClean="0"/>
              <a:t>Hooked diamond</a:t>
            </a:r>
          </a:p>
          <a:p>
            <a:pPr lvl="1"/>
            <a:r>
              <a:rPr lang="en-US" dirty="0" smtClean="0"/>
              <a:t>City rake</a:t>
            </a:r>
          </a:p>
          <a:p>
            <a:pPr lvl="1"/>
            <a:r>
              <a:rPr lang="en-US" dirty="0" smtClean="0"/>
              <a:t>Double-headed torque wrenches</a:t>
            </a:r>
          </a:p>
          <a:p>
            <a:pPr lvl="1"/>
            <a:r>
              <a:rPr lang="en-US" dirty="0" smtClean="0"/>
              <a:t>Low profile case</a:t>
            </a:r>
          </a:p>
          <a:p>
            <a:r>
              <a:rPr lang="en-US" dirty="0" smtClean="0"/>
              <a:t>CON</a:t>
            </a:r>
          </a:p>
          <a:p>
            <a:pPr lvl="1"/>
            <a:r>
              <a:rPr lang="en-US" dirty="0" smtClean="0"/>
              <a:t>Cheap handles</a:t>
            </a:r>
            <a:endParaRPr lang="en-US" dirty="0"/>
          </a:p>
        </p:txBody>
      </p:sp>
      <p:pic>
        <p:nvPicPr>
          <p:cNvPr id="6" name="Content Placeholder 5" descr="tuxedo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i="1" dirty="0" smtClean="0"/>
              <a:t>Peterson</a:t>
            </a:r>
          </a:p>
          <a:p>
            <a:pPr marL="0" indent="0" algn="ctr">
              <a:buNone/>
            </a:pPr>
            <a:r>
              <a:rPr lang="en-US" i="1" dirty="0" smtClean="0"/>
              <a:t>Ken’s Pick Set $82</a:t>
            </a:r>
          </a:p>
          <a:p>
            <a:r>
              <a:rPr lang="en-US" dirty="0" smtClean="0"/>
              <a:t>PRO</a:t>
            </a:r>
          </a:p>
          <a:p>
            <a:pPr lvl="1"/>
            <a:r>
              <a:rPr lang="en-US" dirty="0" smtClean="0"/>
              <a:t>Great materials</a:t>
            </a:r>
          </a:p>
          <a:p>
            <a:pPr lvl="1"/>
            <a:r>
              <a:rPr lang="en-US" dirty="0" smtClean="0"/>
              <a:t>Hard plastic handles</a:t>
            </a:r>
          </a:p>
          <a:p>
            <a:pPr lvl="1"/>
            <a:r>
              <a:rPr lang="en-US" dirty="0" smtClean="0"/>
              <a:t>Comes w/ shank tool</a:t>
            </a:r>
          </a:p>
          <a:p>
            <a:r>
              <a:rPr lang="en-US" dirty="0" smtClean="0"/>
              <a:t>CON</a:t>
            </a:r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smtClean="0"/>
              <a:t>Too many hooks</a:t>
            </a:r>
          </a:p>
          <a:p>
            <a:pPr lvl="1"/>
            <a:r>
              <a:rPr lang="en-US" dirty="0" smtClean="0"/>
              <a:t>Peterson is a jerk</a:t>
            </a:r>
          </a:p>
        </p:txBody>
      </p:sp>
      <p:pic>
        <p:nvPicPr>
          <p:cNvPr id="6" name="Content Placeholder 5" descr="peterson.gi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54" b="-39654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3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 smtClean="0"/>
              <a:t>Longhorn </a:t>
            </a:r>
            <a:r>
              <a:rPr lang="en-US" sz="2000" i="1" dirty="0" err="1" smtClean="0"/>
              <a:t>Lockpicking</a:t>
            </a:r>
            <a:endParaRPr lang="en-US" sz="2000" i="1" dirty="0" smtClean="0"/>
          </a:p>
          <a:p>
            <a:pPr marL="0" indent="0" algn="ctr">
              <a:buNone/>
            </a:pPr>
            <a:r>
              <a:rPr lang="en-US" i="1" dirty="0" smtClean="0"/>
              <a:t>Basic Pick </a:t>
            </a:r>
            <a:r>
              <a:rPr lang="en-US" i="1" dirty="0" smtClean="0"/>
              <a:t>Set </a:t>
            </a:r>
            <a:r>
              <a:rPr lang="en-US" i="1" dirty="0" smtClean="0"/>
              <a:t>$</a:t>
            </a:r>
            <a:r>
              <a:rPr lang="en-US" i="1" dirty="0"/>
              <a:t>?</a:t>
            </a:r>
            <a:endParaRPr lang="en-US" i="1" dirty="0" smtClean="0"/>
          </a:p>
          <a:p>
            <a:r>
              <a:rPr lang="en-US" dirty="0" smtClean="0"/>
              <a:t>PRO</a:t>
            </a:r>
          </a:p>
          <a:p>
            <a:pPr lvl="1"/>
            <a:r>
              <a:rPr lang="en-US" dirty="0" smtClean="0"/>
              <a:t>Only what you need</a:t>
            </a:r>
            <a:endParaRPr lang="en-US" dirty="0" smtClean="0"/>
          </a:p>
          <a:p>
            <a:pPr lvl="1"/>
            <a:r>
              <a:rPr lang="en-US" dirty="0" smtClean="0"/>
              <a:t>Solid steel handles</a:t>
            </a:r>
          </a:p>
          <a:p>
            <a:pPr lvl="1"/>
            <a:r>
              <a:rPr lang="en-US" dirty="0" smtClean="0"/>
              <a:t>Instant gratification</a:t>
            </a:r>
            <a:endParaRPr lang="en-US" dirty="0" smtClean="0"/>
          </a:p>
          <a:p>
            <a:r>
              <a:rPr lang="en-US" dirty="0" smtClean="0"/>
              <a:t>CON</a:t>
            </a:r>
            <a:endParaRPr lang="en-US" dirty="0" smtClean="0"/>
          </a:p>
          <a:p>
            <a:pPr lvl="1"/>
            <a:r>
              <a:rPr lang="en-US" dirty="0" smtClean="0"/>
              <a:t>Nothing fancy</a:t>
            </a:r>
          </a:p>
          <a:p>
            <a:pPr lvl="1"/>
            <a:r>
              <a:rPr lang="en-US" dirty="0" smtClean="0"/>
              <a:t>One torque wrench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7" name="Content Placeholder 6" descr="skeleton-computer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r="14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347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Bypass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i="1" dirty="0" smtClean="0"/>
              <a:t>Sparrows</a:t>
            </a:r>
          </a:p>
          <a:p>
            <a:pPr marL="0" indent="0" algn="ctr">
              <a:buNone/>
            </a:pPr>
            <a:r>
              <a:rPr lang="en-US" i="1" dirty="0" smtClean="0"/>
              <a:t>Orion $25</a:t>
            </a:r>
          </a:p>
          <a:p>
            <a:r>
              <a:rPr lang="en-US" dirty="0" smtClean="0"/>
              <a:t>PRO</a:t>
            </a:r>
          </a:p>
          <a:p>
            <a:pPr lvl="1"/>
            <a:r>
              <a:rPr lang="en-US" dirty="0" smtClean="0"/>
              <a:t>Flat and tubular torque wrenches</a:t>
            </a:r>
          </a:p>
          <a:p>
            <a:pPr lvl="1"/>
            <a:r>
              <a:rPr lang="en-US" dirty="0" smtClean="0"/>
              <a:t>Comb picks</a:t>
            </a:r>
          </a:p>
          <a:p>
            <a:pPr lvl="1"/>
            <a:r>
              <a:rPr lang="en-US" dirty="0" smtClean="0"/>
              <a:t>Shank</a:t>
            </a:r>
          </a:p>
          <a:p>
            <a:r>
              <a:rPr lang="en-US" dirty="0" smtClean="0"/>
              <a:t>CON</a:t>
            </a:r>
          </a:p>
          <a:p>
            <a:pPr lvl="1"/>
            <a:r>
              <a:rPr lang="en-US" dirty="0" smtClean="0"/>
              <a:t>Awkward handles for comb picking and shanking</a:t>
            </a:r>
            <a:endParaRPr lang="en-US" dirty="0"/>
          </a:p>
        </p:txBody>
      </p:sp>
      <p:pic>
        <p:nvPicPr>
          <p:cNvPr id="6" name="Content Placeholder 5" descr="orion_set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Bypass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800" i="1" dirty="0" smtClean="0"/>
              <a:t>Rift Recon</a:t>
            </a:r>
          </a:p>
          <a:p>
            <a:pPr marL="0" indent="0" algn="ctr">
              <a:buNone/>
            </a:pPr>
            <a:r>
              <a:rPr lang="en-US" sz="2400" i="1" dirty="0" smtClean="0"/>
              <a:t>Under the Door tool 2.0 $50</a:t>
            </a:r>
          </a:p>
          <a:p>
            <a:r>
              <a:rPr lang="en-US" dirty="0" smtClean="0"/>
              <a:t>PRO</a:t>
            </a:r>
          </a:p>
          <a:p>
            <a:pPr lvl="1"/>
            <a:r>
              <a:rPr lang="en-US" dirty="0" smtClean="0"/>
              <a:t>Folds up to backpack size</a:t>
            </a:r>
          </a:p>
          <a:p>
            <a:r>
              <a:rPr lang="en-US" dirty="0" smtClean="0"/>
              <a:t>CON</a:t>
            </a:r>
          </a:p>
          <a:p>
            <a:pPr lvl="1"/>
            <a:r>
              <a:rPr lang="en-US" dirty="0" smtClean="0"/>
              <a:t>Wire-side handle gets painful with repeated use</a:t>
            </a:r>
          </a:p>
          <a:p>
            <a:pPr lvl="1"/>
            <a:r>
              <a:rPr lang="en-US" dirty="0" smtClean="0"/>
              <a:t>Really simple tool</a:t>
            </a:r>
          </a:p>
          <a:p>
            <a:pPr lvl="2"/>
            <a:r>
              <a:rPr lang="en-US" dirty="0" smtClean="0"/>
              <a:t>Make your own?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8" name="Content Placeholder 7" descr="rr_udt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6" r="202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437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Bypass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i="1" dirty="0" smtClean="0"/>
              <a:t>BROCKHAGE</a:t>
            </a:r>
          </a:p>
          <a:p>
            <a:pPr marL="0" indent="0" algn="ctr">
              <a:buNone/>
            </a:pPr>
            <a:r>
              <a:rPr lang="en-US" sz="2400" i="1" dirty="0" smtClean="0"/>
              <a:t>Stiff Air Wedge $30</a:t>
            </a:r>
          </a:p>
          <a:p>
            <a:r>
              <a:rPr lang="en-US" dirty="0" smtClean="0"/>
              <a:t>PRO</a:t>
            </a:r>
          </a:p>
          <a:p>
            <a:pPr lvl="1"/>
            <a:r>
              <a:rPr lang="en-US" dirty="0" smtClean="0"/>
              <a:t>Stiff edge for easy insert</a:t>
            </a:r>
          </a:p>
          <a:p>
            <a:pPr lvl="1"/>
            <a:r>
              <a:rPr lang="en-US" dirty="0" smtClean="0"/>
              <a:t>Non-slip coating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43881"/>
            <a:ext cx="4038600" cy="4038600"/>
          </a:xfrm>
        </p:spPr>
      </p:pic>
    </p:spTree>
    <p:extLst>
      <p:ext uri="{BB962C8B-B14F-4D97-AF65-F5344CB8AC3E}">
        <p14:creationId xmlns:p14="http://schemas.microsoft.com/office/powerpoint/2010/main" val="697393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NCC Group – INTERNAL USE ONLY</a:t>
            </a:r>
            <a:endParaRPr lang="en-US"/>
          </a:p>
        </p:txBody>
      </p:sp>
      <p:pic>
        <p:nvPicPr>
          <p:cNvPr id="5" name="Picture 4" descr="20151120_1407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t="33727" r="25308" b="34791"/>
          <a:stretch/>
        </p:blipFill>
        <p:spPr>
          <a:xfrm rot="16200000">
            <a:off x="1943101" y="1641123"/>
            <a:ext cx="1752600" cy="2159003"/>
          </a:xfrm>
          <a:prstGeom prst="rect">
            <a:avLst/>
          </a:prstGeom>
        </p:spPr>
      </p:pic>
      <p:pic>
        <p:nvPicPr>
          <p:cNvPr id="6" name="Picture 5" descr="20151120_140833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26667" r="36718" b="35000"/>
          <a:stretch/>
        </p:blipFill>
        <p:spPr>
          <a:xfrm>
            <a:off x="5194298" y="1844324"/>
            <a:ext cx="2120900" cy="1752602"/>
          </a:xfrm>
          <a:prstGeom prst="rect">
            <a:avLst/>
          </a:prstGeom>
        </p:spPr>
      </p:pic>
      <p:pic>
        <p:nvPicPr>
          <p:cNvPr id="7" name="Picture 6" descr="20151120_14093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2" t="32500" r="37266" b="28055"/>
          <a:stretch/>
        </p:blipFill>
        <p:spPr>
          <a:xfrm>
            <a:off x="1739900" y="3901725"/>
            <a:ext cx="2159004" cy="1803400"/>
          </a:xfrm>
          <a:prstGeom prst="rect">
            <a:avLst/>
          </a:prstGeom>
        </p:spPr>
      </p:pic>
      <p:pic>
        <p:nvPicPr>
          <p:cNvPr id="8" name="Picture 7" descr="20151120_141034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31390" r="36562" b="29166"/>
          <a:stretch/>
        </p:blipFill>
        <p:spPr>
          <a:xfrm>
            <a:off x="5194298" y="3901725"/>
            <a:ext cx="2133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Ccon 2016v2">
  <a:themeElements>
    <a:clrScheme name="NCC Con">
      <a:dk1>
        <a:srgbClr val="141313"/>
      </a:dk1>
      <a:lt1>
        <a:sysClr val="window" lastClr="FFFFFF"/>
      </a:lt1>
      <a:dk2>
        <a:srgbClr val="9F0927"/>
      </a:dk2>
      <a:lt2>
        <a:srgbClr val="DDDEDD"/>
      </a:lt2>
      <a:accent1>
        <a:srgbClr val="8D8E8D"/>
      </a:accent1>
      <a:accent2>
        <a:srgbClr val="9F0927"/>
      </a:accent2>
      <a:accent3>
        <a:srgbClr val="DDDEDD"/>
      </a:accent3>
      <a:accent4>
        <a:srgbClr val="FFFFFE"/>
      </a:accent4>
      <a:accent5>
        <a:srgbClr val="EFEEED"/>
      </a:accent5>
      <a:accent6>
        <a:srgbClr val="FFFFF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NCC Group Overview Presentation_June 2015.pptx</Template>
  <TotalTime>717089</TotalTime>
  <Words>2163</Words>
  <Application>Microsoft Macintosh PowerPoint</Application>
  <PresentationFormat>On-screen Show (4:3)</PresentationFormat>
  <Paragraphs>534</Paragraphs>
  <Slides>87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NCCcon 2016v2</vt:lpstr>
      <vt:lpstr>Rapid Covert Physical Entry</vt:lpstr>
      <vt:lpstr>Who am I?</vt:lpstr>
      <vt:lpstr>Agenda</vt:lpstr>
      <vt:lpstr>Lock Internals</vt:lpstr>
      <vt:lpstr>Lock Internals</vt:lpstr>
      <vt:lpstr>Shackle</vt:lpstr>
      <vt:lpstr>Dog / Bolt</vt:lpstr>
      <vt:lpstr>Ball Bearing Dog</vt:lpstr>
      <vt:lpstr>Keyway</vt:lpstr>
      <vt:lpstr>Warded Locks</vt:lpstr>
      <vt:lpstr>Multi-Wheel Combo Locks</vt:lpstr>
      <vt:lpstr>Single-Dial Combo Locks</vt:lpstr>
      <vt:lpstr>Lock Internals</vt:lpstr>
      <vt:lpstr>Plug</vt:lpstr>
      <vt:lpstr>Pin Stacks</vt:lpstr>
      <vt:lpstr>Pin Stacks</vt:lpstr>
      <vt:lpstr>Pin Stacks</vt:lpstr>
      <vt:lpstr>Pin Stacks</vt:lpstr>
      <vt:lpstr>Bible</vt:lpstr>
      <vt:lpstr>Wafer Locks</vt:lpstr>
      <vt:lpstr>Tubular Locks</vt:lpstr>
      <vt:lpstr>Agenda</vt:lpstr>
      <vt:lpstr>Q&amp;D Lock manipulation</vt:lpstr>
      <vt:lpstr>Lock Raking</vt:lpstr>
      <vt:lpstr>Lock Raking</vt:lpstr>
      <vt:lpstr>Lock Raking</vt:lpstr>
      <vt:lpstr>Lock Raking</vt:lpstr>
      <vt:lpstr>Lock Raking</vt:lpstr>
      <vt:lpstr>Lock Raking Haters</vt:lpstr>
      <vt:lpstr>Lock Raking Haters</vt:lpstr>
      <vt:lpstr>What just happened?</vt:lpstr>
      <vt:lpstr>What just happened?</vt:lpstr>
      <vt:lpstr>What just happened?</vt:lpstr>
      <vt:lpstr>Lock Jiggling</vt:lpstr>
      <vt:lpstr>Direct Dog Manipulation</vt:lpstr>
      <vt:lpstr>Direct Dog Manipulation</vt:lpstr>
      <vt:lpstr>Direct Dog Manipulation</vt:lpstr>
      <vt:lpstr>Making Padlock Shims</vt:lpstr>
      <vt:lpstr>Making Padlock Shims</vt:lpstr>
      <vt:lpstr>Making Padlock Shims</vt:lpstr>
      <vt:lpstr>Making Padlock Shims</vt:lpstr>
      <vt:lpstr>Making Padlock Shims</vt:lpstr>
      <vt:lpstr>Bump Keys</vt:lpstr>
      <vt:lpstr>Bump Keys</vt:lpstr>
      <vt:lpstr>Comb picking</vt:lpstr>
      <vt:lpstr>Core / Bible shimming</vt:lpstr>
      <vt:lpstr>Kinetic Attacks</vt:lpstr>
      <vt:lpstr>Impressioning</vt:lpstr>
      <vt:lpstr>Tubular Lock Impressioning</vt:lpstr>
      <vt:lpstr>Agenda</vt:lpstr>
      <vt:lpstr>Sight-Reading locks</vt:lpstr>
      <vt:lpstr>Lock Difficulties</vt:lpstr>
      <vt:lpstr>Caveat!</vt:lpstr>
      <vt:lpstr>Easy</vt:lpstr>
      <vt:lpstr>Wafer Locks</vt:lpstr>
      <vt:lpstr>Master Locks</vt:lpstr>
      <vt:lpstr>Tubular Locks</vt:lpstr>
      <vt:lpstr>No-Name Locks</vt:lpstr>
      <vt:lpstr>Tiny Locks</vt:lpstr>
      <vt:lpstr>Kwikset Classic</vt:lpstr>
      <vt:lpstr>Medium</vt:lpstr>
      <vt:lpstr>Kwikset SmartKey</vt:lpstr>
      <vt:lpstr>Schlage Classic</vt:lpstr>
      <vt:lpstr>Schlage Everest</vt:lpstr>
      <vt:lpstr>Hard</vt:lpstr>
      <vt:lpstr>American Lock</vt:lpstr>
      <vt:lpstr>SFIC</vt:lpstr>
      <vt:lpstr>Disc Detainer</vt:lpstr>
      <vt:lpstr>NOPE</vt:lpstr>
      <vt:lpstr>Medeco</vt:lpstr>
      <vt:lpstr>Schlage Primus</vt:lpstr>
      <vt:lpstr>Lock bypass</vt:lpstr>
      <vt:lpstr>Loiding</vt:lpstr>
      <vt:lpstr>Under the Door</vt:lpstr>
      <vt:lpstr>Disassembly</vt:lpstr>
      <vt:lpstr>Environmental Failure</vt:lpstr>
      <vt:lpstr>Alternative entry point</vt:lpstr>
      <vt:lpstr>The End?</vt:lpstr>
      <vt:lpstr>Recommended tooling</vt:lpstr>
      <vt:lpstr>Recommended Tooling</vt:lpstr>
      <vt:lpstr>Picks</vt:lpstr>
      <vt:lpstr>Picks</vt:lpstr>
      <vt:lpstr>Picks</vt:lpstr>
      <vt:lpstr>Picks</vt:lpstr>
      <vt:lpstr>Bypass Tools</vt:lpstr>
      <vt:lpstr>Bypass Tools</vt:lpstr>
      <vt:lpstr>Bypass Tools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asaunders</dc:creator>
  <cp:lastModifiedBy>dcrowley</cp:lastModifiedBy>
  <cp:revision>101</cp:revision>
  <dcterms:created xsi:type="dcterms:W3CDTF">2015-11-19T18:47:45Z</dcterms:created>
  <dcterms:modified xsi:type="dcterms:W3CDTF">2016-04-01T17:46:54Z</dcterms:modified>
</cp:coreProperties>
</file>